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65" r:id="rId5"/>
    <p:sldId id="263" r:id="rId6"/>
    <p:sldId id="259" r:id="rId7"/>
    <p:sldId id="266" r:id="rId8"/>
    <p:sldId id="261" r:id="rId9"/>
    <p:sldId id="267" r:id="rId10"/>
    <p:sldId id="268" r:id="rId11"/>
    <p:sldId id="262" r:id="rId12"/>
    <p:sldId id="270" r:id="rId13"/>
    <p:sldId id="269" r:id="rId14"/>
    <p:sldId id="260" r:id="rId15"/>
    <p:sldId id="274" r:id="rId16"/>
    <p:sldId id="277" r:id="rId17"/>
    <p:sldId id="276" r:id="rId18"/>
    <p:sldId id="278" r:id="rId19"/>
    <p:sldId id="279" r:id="rId20"/>
    <p:sldId id="272" r:id="rId21"/>
  </p:sldIdLst>
  <p:sldSz cx="9144000" cy="5143500" type="screen16x9"/>
  <p:notesSz cx="6858000" cy="9144000"/>
  <p:defaultTextStyle>
    <a:defPPr>
      <a:defRPr lang="ja-JP"/>
    </a:defPPr>
    <a:lvl1pPr marL="0" algn="l" defTabSz="45699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6992" algn="l" defTabSz="45699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3984" algn="l" defTabSz="45699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0976" algn="l" defTabSz="45699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7968" algn="l" defTabSz="45699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4960" algn="l" defTabSz="45699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1952" algn="l" defTabSz="45699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198944" algn="l" defTabSz="45699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5936" algn="l" defTabSz="45699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607" autoAdjust="0"/>
  </p:normalViewPr>
  <p:slideViewPr>
    <p:cSldViewPr snapToGrid="0" snapToObjects="1" showGuides="1">
      <p:cViewPr varScale="1">
        <p:scale>
          <a:sx n="92" d="100"/>
          <a:sy n="92" d="100"/>
        </p:scale>
        <p:origin x="-296" y="-112"/>
      </p:cViewPr>
      <p:guideLst>
        <p:guide orient="horz" pos="162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30330;&#34920;&#36039;&#26009;.pptx%20&#12398;%20&#12527;&#12540;&#12463;&#12471;&#12540;&#12488;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hared:qfes_data_excel:log_Al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'[発表資料.pptx の ワークシート]分析シート (2)'!$D$140:$D$149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10以上</c:v>
                </c:pt>
              </c:strCache>
            </c:strRef>
          </c:cat>
          <c:val>
            <c:numRef>
              <c:f>'[発表資料.pptx の ワークシート]分析シート (2)'!$E$140:$E$149</c:f>
              <c:numCache>
                <c:formatCode>General</c:formatCode>
                <c:ptCount val="10"/>
                <c:pt idx="0">
                  <c:v>831.0</c:v>
                </c:pt>
                <c:pt idx="1">
                  <c:v>682.0</c:v>
                </c:pt>
                <c:pt idx="2">
                  <c:v>618.0</c:v>
                </c:pt>
                <c:pt idx="3">
                  <c:v>479.0</c:v>
                </c:pt>
                <c:pt idx="4">
                  <c:v>320.0</c:v>
                </c:pt>
                <c:pt idx="5">
                  <c:v>196.0</c:v>
                </c:pt>
                <c:pt idx="6">
                  <c:v>96.0</c:v>
                </c:pt>
                <c:pt idx="7">
                  <c:v>40.0</c:v>
                </c:pt>
                <c:pt idx="8">
                  <c:v>33.0</c:v>
                </c:pt>
                <c:pt idx="9">
                  <c:v>28.0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0643880"/>
        <c:axId val="2120647432"/>
      </c:barChart>
      <c:catAx>
        <c:axId val="2120643880"/>
        <c:scaling>
          <c:orientation val="minMax"/>
        </c:scaling>
        <c:delete val="0"/>
        <c:axPos val="b"/>
        <c:majorTickMark val="out"/>
        <c:minorTickMark val="none"/>
        <c:tickLblPos val="nextTo"/>
        <c:crossAx val="2120647432"/>
        <c:crosses val="autoZero"/>
        <c:auto val="1"/>
        <c:lblAlgn val="ctr"/>
        <c:lblOffset val="100"/>
        <c:noMultiLvlLbl val="0"/>
      </c:catAx>
      <c:valAx>
        <c:axId val="21206474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20643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9668562556441"/>
          <c:y val="0.0672281182243524"/>
          <c:w val="0.895947337568719"/>
          <c:h val="0.841256875499258"/>
        </c:manualLayout>
      </c:layout>
      <c:barChart>
        <c:barDir val="col"/>
        <c:grouping val="clustered"/>
        <c:varyColors val="0"/>
        <c:ser>
          <c:idx val="1"/>
          <c:order val="0"/>
          <c:tx>
            <c:v>その優位度が選択された回数</c:v>
          </c:tx>
          <c:invertIfNegative val="0"/>
          <c:cat>
            <c:numRef>
              <c:f>'分析シート (3)'!$C$15:$C$25</c:f>
              <c:numCache>
                <c:formatCode>General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'分析シート (3)'!$D$15:$D$25</c:f>
              <c:numCache>
                <c:formatCode>General</c:formatCode>
                <c:ptCount val="11"/>
                <c:pt idx="0">
                  <c:v>451.0</c:v>
                </c:pt>
                <c:pt idx="1">
                  <c:v>186.0</c:v>
                </c:pt>
                <c:pt idx="2">
                  <c:v>73.0</c:v>
                </c:pt>
                <c:pt idx="3">
                  <c:v>27.0</c:v>
                </c:pt>
                <c:pt idx="4">
                  <c:v>15.0</c:v>
                </c:pt>
                <c:pt idx="5">
                  <c:v>6.0</c:v>
                </c:pt>
                <c:pt idx="6">
                  <c:v>4.0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0167400"/>
        <c:axId val="2060170408"/>
      </c:barChart>
      <c:catAx>
        <c:axId val="2060167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60170408"/>
        <c:crosses val="autoZero"/>
        <c:auto val="1"/>
        <c:lblAlgn val="ctr"/>
        <c:lblOffset val="100"/>
        <c:noMultiLvlLbl val="0"/>
      </c:catAx>
      <c:valAx>
        <c:axId val="2060170408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0601674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4A238-5802-CC47-B9E5-982025989ADD}" type="datetimeFigureOut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38312-7EB3-4E46-B657-F6D55C5A80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791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88E5E-0C94-214A-A538-F351263BAA3D}" type="datetimeFigureOut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7851-607C-6D42-8CC3-89E651DF7B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3258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6992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6992" algn="l" defTabSz="456992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3984" algn="l" defTabSz="456992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0976" algn="l" defTabSz="456992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7968" algn="l" defTabSz="456992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4960" algn="l" defTabSz="456992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1952" algn="l" defTabSz="456992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198944" algn="l" defTabSz="456992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5936" algn="l" defTabSz="456992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エリアマップ上の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E7851-607C-6D42-8CC3-89E651DF7BF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671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E7851-607C-6D42-8CC3-89E651DF7BF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50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E7851-607C-6D42-8CC3-89E651DF7BF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12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E7851-607C-6D42-8CC3-89E651DF7BF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17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5A46B-6C2B-7D42-B9F5-08FA4F177439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74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02F25-306F-2A4B-B5FA-63D55378E5DC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656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A6DA-0606-CE41-BF49-3684321ED7CB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0885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45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9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9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9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9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9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C808-A3B4-A84A-B245-8CFFF1B63E5C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40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DE3B-5611-5647-AB88-4ACB75EB2E07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04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2" indent="0">
              <a:buNone/>
              <a:defRPr sz="2000" b="1"/>
            </a:lvl2pPr>
            <a:lvl3pPr marL="913984" indent="0">
              <a:buNone/>
              <a:defRPr sz="1800" b="1"/>
            </a:lvl3pPr>
            <a:lvl4pPr marL="1370976" indent="0">
              <a:buNone/>
              <a:defRPr sz="1600" b="1"/>
            </a:lvl4pPr>
            <a:lvl5pPr marL="1827968" indent="0">
              <a:buNone/>
              <a:defRPr sz="1600" b="1"/>
            </a:lvl5pPr>
            <a:lvl6pPr marL="2284960" indent="0">
              <a:buNone/>
              <a:defRPr sz="1600" b="1"/>
            </a:lvl6pPr>
            <a:lvl7pPr marL="2741952" indent="0">
              <a:buNone/>
              <a:defRPr sz="1600" b="1"/>
            </a:lvl7pPr>
            <a:lvl8pPr marL="3198944" indent="0">
              <a:buNone/>
              <a:defRPr sz="1600" b="1"/>
            </a:lvl8pPr>
            <a:lvl9pPr marL="3655936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2" indent="0">
              <a:buNone/>
              <a:defRPr sz="2000" b="1"/>
            </a:lvl2pPr>
            <a:lvl3pPr marL="913984" indent="0">
              <a:buNone/>
              <a:defRPr sz="1800" b="1"/>
            </a:lvl3pPr>
            <a:lvl4pPr marL="1370976" indent="0">
              <a:buNone/>
              <a:defRPr sz="1600" b="1"/>
            </a:lvl4pPr>
            <a:lvl5pPr marL="1827968" indent="0">
              <a:buNone/>
              <a:defRPr sz="1600" b="1"/>
            </a:lvl5pPr>
            <a:lvl6pPr marL="2284960" indent="0">
              <a:buNone/>
              <a:defRPr sz="1600" b="1"/>
            </a:lvl6pPr>
            <a:lvl7pPr marL="2741952" indent="0">
              <a:buNone/>
              <a:defRPr sz="1600" b="1"/>
            </a:lvl7pPr>
            <a:lvl8pPr marL="3198944" indent="0">
              <a:buNone/>
              <a:defRPr sz="1600" b="1"/>
            </a:lvl8pPr>
            <a:lvl9pPr marL="3655936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155D-F812-1347-AD19-A3052063B9B2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00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151B-1B34-6547-9E33-12FBA990F6D1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20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88A9-25CC-9746-B8CD-78EF8FFCF4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974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1" y="20479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92" indent="0">
              <a:buNone/>
              <a:defRPr sz="1200"/>
            </a:lvl2pPr>
            <a:lvl3pPr marL="913984" indent="0">
              <a:buNone/>
              <a:defRPr sz="1000"/>
            </a:lvl3pPr>
            <a:lvl4pPr marL="1370976" indent="0">
              <a:buNone/>
              <a:defRPr sz="900"/>
            </a:lvl4pPr>
            <a:lvl5pPr marL="1827968" indent="0">
              <a:buNone/>
              <a:defRPr sz="900"/>
            </a:lvl5pPr>
            <a:lvl6pPr marL="2284960" indent="0">
              <a:buNone/>
              <a:defRPr sz="900"/>
            </a:lvl6pPr>
            <a:lvl7pPr marL="2741952" indent="0">
              <a:buNone/>
              <a:defRPr sz="900"/>
            </a:lvl7pPr>
            <a:lvl8pPr marL="3198944" indent="0">
              <a:buNone/>
              <a:defRPr sz="900"/>
            </a:lvl8pPr>
            <a:lvl9pPr marL="3655936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4C84-8CC1-2A49-A13B-AC7341660F46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12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92" indent="0">
              <a:buNone/>
              <a:defRPr sz="2800"/>
            </a:lvl2pPr>
            <a:lvl3pPr marL="913984" indent="0">
              <a:buNone/>
              <a:defRPr sz="2400"/>
            </a:lvl3pPr>
            <a:lvl4pPr marL="1370976" indent="0">
              <a:buNone/>
              <a:defRPr sz="2000"/>
            </a:lvl4pPr>
            <a:lvl5pPr marL="1827968" indent="0">
              <a:buNone/>
              <a:defRPr sz="2000"/>
            </a:lvl5pPr>
            <a:lvl6pPr marL="2284960" indent="0">
              <a:buNone/>
              <a:defRPr sz="2000"/>
            </a:lvl6pPr>
            <a:lvl7pPr marL="2741952" indent="0">
              <a:buNone/>
              <a:defRPr sz="2000"/>
            </a:lvl7pPr>
            <a:lvl8pPr marL="3198944" indent="0">
              <a:buNone/>
              <a:defRPr sz="2000"/>
            </a:lvl8pPr>
            <a:lvl9pPr marL="3655936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92" indent="0">
              <a:buNone/>
              <a:defRPr sz="1200"/>
            </a:lvl2pPr>
            <a:lvl3pPr marL="913984" indent="0">
              <a:buNone/>
              <a:defRPr sz="1000"/>
            </a:lvl3pPr>
            <a:lvl4pPr marL="1370976" indent="0">
              <a:buNone/>
              <a:defRPr sz="900"/>
            </a:lvl4pPr>
            <a:lvl5pPr marL="1827968" indent="0">
              <a:buNone/>
              <a:defRPr sz="900"/>
            </a:lvl5pPr>
            <a:lvl6pPr marL="2284960" indent="0">
              <a:buNone/>
              <a:defRPr sz="900"/>
            </a:lvl6pPr>
            <a:lvl7pPr marL="2741952" indent="0">
              <a:buNone/>
              <a:defRPr sz="900"/>
            </a:lvl7pPr>
            <a:lvl8pPr marL="3198944" indent="0">
              <a:buNone/>
              <a:defRPr sz="900"/>
            </a:lvl8pPr>
            <a:lvl9pPr marL="3655936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A58B-26B4-524E-B440-6D2A30048D8E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74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99" tIns="45698" rIns="91399" bIns="45698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302359"/>
            <a:ext cx="8229600" cy="3292267"/>
          </a:xfrm>
          <a:prstGeom prst="rect">
            <a:avLst/>
          </a:prstGeom>
        </p:spPr>
        <p:txBody>
          <a:bodyPr vert="horz" lIns="91399" tIns="45698" rIns="91399" bIns="45698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99" tIns="45698" rIns="91399" bIns="4569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54882-1D25-7F4E-8BFE-E355514DA131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399" tIns="45698" rIns="91399" bIns="4569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99" tIns="45698" rIns="91399" bIns="4569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2AABA-6D4D-A146-9460-130CE135FF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904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6992" rtl="0" eaLnBrk="1" latinLnBrk="0" hangingPunct="1">
        <a:spcBef>
          <a:spcPct val="0"/>
        </a:spcBef>
        <a:buNone/>
        <a:defRPr kumimoji="1" sz="2800" u="heavy" kern="1200">
          <a:solidFill>
            <a:schemeClr val="tx1"/>
          </a:solidFill>
          <a:uFill>
            <a:solidFill>
              <a:schemeClr val="tx2">
                <a:lumMod val="20000"/>
                <a:lumOff val="80000"/>
              </a:schemeClr>
            </a:solidFill>
          </a:uFill>
          <a:latin typeface="+mj-lt"/>
          <a:ea typeface="+mj-ea"/>
          <a:cs typeface="+mj-cs"/>
        </a:defRPr>
      </a:lvl1pPr>
    </p:titleStyle>
    <p:bodyStyle>
      <a:lvl1pPr marL="342744" indent="-342744" algn="l" defTabSz="456992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12" indent="-285619" algn="l" defTabSz="456992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80" indent="-228496" algn="l" defTabSz="456992" rtl="0" eaLnBrk="1" latinLnBrk="0" hangingPunct="1">
        <a:spcBef>
          <a:spcPct val="20000"/>
        </a:spcBef>
        <a:buFont typeface="Arial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72" indent="-228496" algn="l" defTabSz="456992" rtl="0" eaLnBrk="1" latinLnBrk="0" hangingPunct="1">
        <a:spcBef>
          <a:spcPct val="20000"/>
        </a:spcBef>
        <a:buFont typeface="Arial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64" indent="-228496" algn="l" defTabSz="456992" rtl="0" eaLnBrk="1" latinLnBrk="0" hangingPunct="1">
        <a:spcBef>
          <a:spcPct val="20000"/>
        </a:spcBef>
        <a:buFont typeface="Arial"/>
        <a:buChar char="»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56" indent="-228496" algn="l" defTabSz="456992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48" indent="-228496" algn="l" defTabSz="456992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40" indent="-228496" algn="l" defTabSz="456992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32" indent="-228496" algn="l" defTabSz="456992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699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2" algn="l" defTabSz="45699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4" algn="l" defTabSz="45699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76" algn="l" defTabSz="45699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68" algn="l" defTabSz="45699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60" algn="l" defTabSz="45699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52" algn="l" defTabSz="45699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44" algn="l" defTabSz="45699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36" algn="l" defTabSz="45699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Excel____1.xlsx"/><Relationship Id="rId6" Type="http://schemas.openxmlformats.org/officeDocument/2006/relationships/image" Target="../media/image17.emf"/><Relationship Id="rId7" Type="http://schemas.openxmlformats.org/officeDocument/2006/relationships/chart" Target="../charts/chart1.xm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hyperlink" Target="http://www.toppan.co.jp/news/newsrelease1395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060003"/>
            <a:ext cx="7772400" cy="1102519"/>
          </a:xfrm>
        </p:spPr>
        <p:txBody>
          <a:bodyPr>
            <a:noAutofit/>
          </a:bodyPr>
          <a:lstStyle/>
          <a:p>
            <a:r>
              <a:rPr lang="en-US" altLang="ja-JP" sz="2400" u="none" dirty="0" err="1"/>
              <a:t>WiFi</a:t>
            </a:r>
            <a:r>
              <a:rPr lang="ja-JP" altLang="en-US" sz="2400" u="none" dirty="0"/>
              <a:t>や</a:t>
            </a:r>
            <a:r>
              <a:rPr lang="en-US" altLang="ja-JP" sz="2400" u="none" dirty="0"/>
              <a:t>Bluetooth</a:t>
            </a:r>
            <a:r>
              <a:rPr lang="ja-JP" altLang="en-US" sz="2400" u="none" dirty="0"/>
              <a:t>を用いたスマート無線タグシステム</a:t>
            </a:r>
            <a:r>
              <a:rPr lang="en-US" altLang="ja-JP" sz="2400" u="none" dirty="0"/>
              <a:t/>
            </a:r>
            <a:br>
              <a:rPr lang="en-US" altLang="ja-JP" sz="2400" u="none" dirty="0"/>
            </a:br>
            <a:r>
              <a:rPr lang="en-US" altLang="ja-JP" sz="2400" u="none" dirty="0"/>
              <a:t>SNFC</a:t>
            </a:r>
            <a:r>
              <a:rPr lang="ja-JP" altLang="en-US" sz="2400" u="none" dirty="0"/>
              <a:t>（</a:t>
            </a:r>
            <a:r>
              <a:rPr lang="en-US" altLang="ja-JP" sz="2400" u="none" dirty="0"/>
              <a:t>Smart Narrow Field Communication</a:t>
            </a:r>
            <a:r>
              <a:rPr lang="ja-JP" altLang="en-US" sz="2400" u="none" dirty="0"/>
              <a:t>）に関する研究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070912" y="3500971"/>
            <a:ext cx="6400800" cy="1148147"/>
          </a:xfrm>
        </p:spPr>
        <p:txBody>
          <a:bodyPr>
            <a:normAutofit/>
          </a:bodyPr>
          <a:lstStyle/>
          <a:p>
            <a:pPr algn="r"/>
            <a:r>
              <a:rPr lang="ja-JP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福田・中西・久住・アシル研究室</a:t>
            </a:r>
            <a:endParaRPr lang="en-US" altLang="ja-JP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ja-JP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知的</a:t>
            </a:r>
            <a:r>
              <a:rPr lang="ja-JP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情報システム工学コース</a:t>
            </a:r>
            <a:endParaRPr lang="en-US" altLang="ja-JP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修士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 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2IE12066S 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園田 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侑輝</a:t>
            </a:r>
            <a:endParaRPr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DEA9-816B-DF4C-95CF-02C6EA70AD49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58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02359"/>
            <a:ext cx="4403436" cy="3292267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タグの読み取り</a:t>
            </a:r>
            <a:endParaRPr kumimoji="1" lang="en-US" altLang="ja-JP" dirty="0" smtClean="0"/>
          </a:p>
          <a:p>
            <a:pPr lvl="1"/>
            <a:r>
              <a:rPr lang="en-US" altLang="ja-JP" sz="1600" dirty="0" err="1"/>
              <a:t>iOS</a:t>
            </a:r>
            <a:r>
              <a:rPr lang="ja-JP" altLang="en-US" sz="1600" dirty="0"/>
              <a:t>：</a:t>
            </a:r>
            <a:r>
              <a:rPr lang="en-US" altLang="ja-JP" sz="1600" dirty="0"/>
              <a:t>Bluetooth</a:t>
            </a:r>
            <a:r>
              <a:rPr lang="ja-JP" altLang="en-US" sz="1600" dirty="0"/>
              <a:t>スキャンを利用</a:t>
            </a:r>
            <a:endParaRPr lang="en-US" altLang="ja-JP" sz="1600" dirty="0"/>
          </a:p>
          <a:p>
            <a:pPr lvl="1"/>
            <a:r>
              <a:rPr lang="en-US" altLang="ja-JP" sz="1600" dirty="0"/>
              <a:t>Android</a:t>
            </a:r>
            <a:r>
              <a:rPr lang="ja-JP" altLang="en-US" sz="1600" dirty="0"/>
              <a:t>：</a:t>
            </a:r>
            <a:r>
              <a:rPr lang="en-US" altLang="ja-JP" sz="1600" dirty="0" err="1"/>
              <a:t>WiFi</a:t>
            </a:r>
            <a:r>
              <a:rPr lang="ja-JP" altLang="en-US" sz="1600" dirty="0"/>
              <a:t>スキャンを利用</a:t>
            </a:r>
            <a:endParaRPr lang="en-US" altLang="ja-JP" sz="1600" dirty="0"/>
          </a:p>
          <a:p>
            <a:pPr lvl="1"/>
            <a:endParaRPr lang="en-US" altLang="ja-JP" dirty="0"/>
          </a:p>
          <a:p>
            <a:r>
              <a:rPr lang="ja-JP" altLang="en-US" dirty="0" smtClean="0"/>
              <a:t>利用</a:t>
            </a:r>
            <a:r>
              <a:rPr kumimoji="1" lang="ja-JP" altLang="en-US" dirty="0" smtClean="0"/>
              <a:t>データの収集</a:t>
            </a:r>
            <a:endParaRPr kumimoji="1" lang="en-US" altLang="ja-JP" dirty="0" smtClean="0"/>
          </a:p>
          <a:p>
            <a:pPr lvl="1"/>
            <a:r>
              <a:rPr lang="en-US" altLang="ja-JP" sz="1600" dirty="0"/>
              <a:t>GPS</a:t>
            </a:r>
            <a:r>
              <a:rPr lang="ja-JP" altLang="en-US" sz="1600" dirty="0"/>
              <a:t>及び各種センサ（</a:t>
            </a:r>
            <a:r>
              <a:rPr lang="en-US" altLang="ja-JP" sz="1600" dirty="0"/>
              <a:t>Android</a:t>
            </a:r>
            <a:r>
              <a:rPr lang="ja-JP" altLang="en-US" sz="1600" dirty="0"/>
              <a:t>）</a:t>
            </a:r>
            <a:endParaRPr lang="en-US" altLang="ja-JP" sz="1600" dirty="0"/>
          </a:p>
          <a:p>
            <a:pPr lvl="1"/>
            <a:r>
              <a:rPr lang="ja-JP" altLang="en-US" sz="1600" dirty="0"/>
              <a:t>スキャンされた時間</a:t>
            </a:r>
            <a:endParaRPr lang="en-US" altLang="ja-JP" sz="1600" dirty="0"/>
          </a:p>
          <a:p>
            <a:pPr lvl="1"/>
            <a:r>
              <a:rPr lang="ja-JP" altLang="en-US" sz="1600" dirty="0"/>
              <a:t>取得されたコンテンツ数</a:t>
            </a:r>
            <a:endParaRPr lang="en-US" altLang="ja-JP" sz="1600" dirty="0"/>
          </a:p>
          <a:p>
            <a:pPr lvl="1"/>
            <a:r>
              <a:rPr lang="ja-JP" altLang="en-US" sz="1600" dirty="0"/>
              <a:t>選択されたコンテンツとその優位度</a:t>
            </a:r>
            <a:endParaRPr lang="en-US" altLang="ja-JP" sz="1600" dirty="0"/>
          </a:p>
          <a:p>
            <a:pPr lvl="1"/>
            <a:r>
              <a:rPr lang="ja-JP" altLang="en-US" sz="1600" dirty="0"/>
              <a:t>一度のスキャンで認識したタグの種類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14330" y="3246731"/>
            <a:ext cx="1045189" cy="246177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1000" dirty="0"/>
              <a:t>起動・スキャン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52873" y="3246731"/>
            <a:ext cx="1045189" cy="246177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1000" dirty="0"/>
              <a:t>コンテンツ一覧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36364" y="3246731"/>
            <a:ext cx="1045189" cy="246177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1000" dirty="0"/>
              <a:t>コンテンツ選択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30926" y="4317626"/>
            <a:ext cx="3636818" cy="276954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r>
              <a:rPr lang="en-US" altLang="ja-JP" sz="1200" dirty="0"/>
              <a:t>※</a:t>
            </a:r>
            <a:r>
              <a:rPr lang="ja-JP" altLang="en-US" sz="1200" dirty="0"/>
              <a:t>優位度：受信信号強度（</a:t>
            </a:r>
            <a:r>
              <a:rPr lang="en-US" altLang="ja-JP" sz="1200" dirty="0"/>
              <a:t>RSSI</a:t>
            </a:r>
            <a:r>
              <a:rPr lang="ja-JP" altLang="en-US" sz="1200" dirty="0"/>
              <a:t>）によって付ける（後述）</a:t>
            </a:r>
          </a:p>
        </p:txBody>
      </p:sp>
      <p:grpSp>
        <p:nvGrpSpPr>
          <p:cNvPr id="12" name="図形グループ 11"/>
          <p:cNvGrpSpPr/>
          <p:nvPr/>
        </p:nvGrpSpPr>
        <p:grpSpPr>
          <a:xfrm>
            <a:off x="4361210" y="999615"/>
            <a:ext cx="1179124" cy="2247112"/>
            <a:chOff x="293237" y="1370245"/>
            <a:chExt cx="2190531" cy="4174598"/>
          </a:xfrm>
        </p:grpSpPr>
        <p:pic>
          <p:nvPicPr>
            <p:cNvPr id="13" name="図 12" descr="ipho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37" y="1370245"/>
              <a:ext cx="2190531" cy="4174598"/>
            </a:xfrm>
            <a:prstGeom prst="rect">
              <a:avLst/>
            </a:prstGeom>
          </p:spPr>
        </p:pic>
        <p:pic>
          <p:nvPicPr>
            <p:cNvPr id="14" name="図 13" descr="IMG_002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83" y="2013109"/>
              <a:ext cx="1618421" cy="2872698"/>
            </a:xfrm>
            <a:prstGeom prst="rect">
              <a:avLst/>
            </a:prstGeom>
          </p:spPr>
        </p:pic>
      </p:grpSp>
      <p:grpSp>
        <p:nvGrpSpPr>
          <p:cNvPr id="15" name="図形グループ 14"/>
          <p:cNvGrpSpPr/>
          <p:nvPr/>
        </p:nvGrpSpPr>
        <p:grpSpPr>
          <a:xfrm>
            <a:off x="5822840" y="999615"/>
            <a:ext cx="1179124" cy="2247112"/>
            <a:chOff x="3092899" y="1370245"/>
            <a:chExt cx="2190531" cy="4174598"/>
          </a:xfrm>
        </p:grpSpPr>
        <p:pic>
          <p:nvPicPr>
            <p:cNvPr id="16" name="図 15" descr="ipho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899" y="1370245"/>
              <a:ext cx="2190531" cy="4174598"/>
            </a:xfrm>
            <a:prstGeom prst="rect">
              <a:avLst/>
            </a:prstGeom>
          </p:spPr>
        </p:pic>
        <p:pic>
          <p:nvPicPr>
            <p:cNvPr id="17" name="図 16" descr="IMG_038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071" y="1998679"/>
              <a:ext cx="1676142" cy="2975152"/>
            </a:xfrm>
            <a:prstGeom prst="rect">
              <a:avLst/>
            </a:prstGeom>
          </p:spPr>
        </p:pic>
      </p:grpSp>
      <p:grpSp>
        <p:nvGrpSpPr>
          <p:cNvPr id="18" name="図形グループ 17"/>
          <p:cNvGrpSpPr/>
          <p:nvPr/>
        </p:nvGrpSpPr>
        <p:grpSpPr>
          <a:xfrm>
            <a:off x="7290184" y="999615"/>
            <a:ext cx="1179124" cy="2247112"/>
            <a:chOff x="5480499" y="1330790"/>
            <a:chExt cx="2190531" cy="4174598"/>
          </a:xfrm>
        </p:grpSpPr>
        <p:pic>
          <p:nvPicPr>
            <p:cNvPr id="19" name="図 18" descr="ipho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499" y="1330790"/>
              <a:ext cx="2190531" cy="4174598"/>
            </a:xfrm>
            <a:prstGeom prst="rect">
              <a:avLst/>
            </a:prstGeom>
          </p:spPr>
        </p:pic>
        <p:pic>
          <p:nvPicPr>
            <p:cNvPr id="20" name="図 19" descr="IMG_038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670" y="1998679"/>
              <a:ext cx="1628642" cy="2890840"/>
            </a:xfrm>
            <a:prstGeom prst="rect">
              <a:avLst/>
            </a:prstGeom>
          </p:spPr>
        </p:pic>
      </p:grpSp>
      <p:sp>
        <p:nvSpPr>
          <p:cNvPr id="21" name="二等辺三角形 20"/>
          <p:cNvSpPr/>
          <p:nvPr/>
        </p:nvSpPr>
        <p:spPr>
          <a:xfrm rot="5400000">
            <a:off x="5530889" y="2004284"/>
            <a:ext cx="278631" cy="239265"/>
          </a:xfrm>
          <a:prstGeom prst="triangle">
            <a:avLst/>
          </a:prstGeom>
          <a:gradFill flip="none" rotWithShape="1">
            <a:gsLst>
              <a:gs pos="52000">
                <a:schemeClr val="tx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二等辺三角形 21"/>
          <p:cNvSpPr/>
          <p:nvPr/>
        </p:nvSpPr>
        <p:spPr>
          <a:xfrm rot="5400000">
            <a:off x="6996605" y="2004284"/>
            <a:ext cx="278631" cy="239265"/>
          </a:xfrm>
          <a:prstGeom prst="triangle">
            <a:avLst/>
          </a:prstGeom>
          <a:gradFill flip="none" rotWithShape="1">
            <a:gsLst>
              <a:gs pos="52000">
                <a:schemeClr val="tx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66043" y="3527039"/>
            <a:ext cx="954901" cy="246177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1000" dirty="0"/>
              <a:t>図</a:t>
            </a:r>
            <a:r>
              <a:rPr lang="en-US" altLang="ja-JP" sz="1000" dirty="0"/>
              <a:t>5</a:t>
            </a:r>
            <a:r>
              <a:rPr lang="ja-JP" altLang="en-US" sz="1000" dirty="0"/>
              <a:t>）画面遷移</a:t>
            </a:r>
          </a:p>
        </p:txBody>
      </p:sp>
    </p:spTree>
    <p:extLst>
      <p:ext uri="{BB962C8B-B14F-4D97-AF65-F5344CB8AC3E}">
        <p14:creationId xmlns:p14="http://schemas.microsoft.com/office/powerpoint/2010/main" val="24815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実験結果・評価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8639" y="1223822"/>
            <a:ext cx="3393729" cy="2563091"/>
          </a:xfrm>
        </p:spPr>
        <p:txBody>
          <a:bodyPr>
            <a:noAutofit/>
          </a:bodyPr>
          <a:lstStyle/>
          <a:p>
            <a:r>
              <a:rPr lang="en-US" altLang="ja-JP" sz="1800" dirty="0"/>
              <a:t>2</a:t>
            </a:r>
            <a:r>
              <a:rPr lang="ja-JP" altLang="en-US" sz="1800" dirty="0"/>
              <a:t>日間のユーザ利用データ</a:t>
            </a:r>
            <a:endParaRPr lang="en-US" altLang="ja-JP" sz="1800" dirty="0"/>
          </a:p>
          <a:p>
            <a:pPr lvl="1"/>
            <a:r>
              <a:rPr lang="ja-JP" altLang="en-US" sz="1400" dirty="0"/>
              <a:t>コンテンツを取得できなかった</a:t>
            </a:r>
            <a:endParaRPr lang="en-US" altLang="ja-JP" sz="1400" dirty="0"/>
          </a:p>
          <a:p>
            <a:pPr marL="456992" lvl="1" indent="0">
              <a:buNone/>
            </a:pPr>
            <a:r>
              <a:rPr lang="en-US" altLang="ja-JP" sz="1400" dirty="0"/>
              <a:t>	</a:t>
            </a:r>
            <a:r>
              <a:rPr lang="en-US" altLang="ja-JP" sz="1200" dirty="0"/>
              <a:t>⇒</a:t>
            </a:r>
            <a:r>
              <a:rPr lang="ja-JP" altLang="en-US" sz="1200" dirty="0">
                <a:solidFill>
                  <a:srgbClr val="FF0000"/>
                </a:solidFill>
              </a:rPr>
              <a:t>会場外</a:t>
            </a:r>
            <a:r>
              <a:rPr lang="ja-JP" altLang="en-US" sz="1200" dirty="0"/>
              <a:t>でのスキャンが多数</a:t>
            </a:r>
            <a:endParaRPr lang="en-US" altLang="ja-JP" sz="1400" dirty="0"/>
          </a:p>
          <a:p>
            <a:pPr lvl="1"/>
            <a:r>
              <a:rPr lang="ja-JP" altLang="en-US" sz="1400" dirty="0"/>
              <a:t>コンテンツを取得できた</a:t>
            </a:r>
            <a:endParaRPr lang="en-US" altLang="ja-JP" sz="1400" dirty="0"/>
          </a:p>
          <a:p>
            <a:pPr marL="0" indent="0">
              <a:buNone/>
            </a:pPr>
            <a:r>
              <a:rPr lang="en-US" altLang="ja-JP" sz="1600" dirty="0"/>
              <a:t>		</a:t>
            </a:r>
            <a:r>
              <a:rPr lang="en-US" altLang="ja-JP" sz="1200" dirty="0"/>
              <a:t>⇒</a:t>
            </a:r>
            <a:r>
              <a:rPr lang="ja-JP" altLang="en-US" sz="1200" dirty="0"/>
              <a:t>全体の</a:t>
            </a:r>
            <a:r>
              <a:rPr lang="ja-JP" altLang="en-US" sz="1200" dirty="0">
                <a:solidFill>
                  <a:srgbClr val="FF0000"/>
                </a:solidFill>
              </a:rPr>
              <a:t>約</a:t>
            </a:r>
            <a:r>
              <a:rPr lang="en-US" altLang="ja-JP" sz="1200" dirty="0">
                <a:solidFill>
                  <a:srgbClr val="FF0000"/>
                </a:solidFill>
              </a:rPr>
              <a:t>66%</a:t>
            </a:r>
            <a:r>
              <a:rPr lang="ja-JP" altLang="en-US" sz="1200" dirty="0">
                <a:solidFill>
                  <a:srgbClr val="FF0000"/>
                </a:solidFill>
              </a:rPr>
              <a:t>以上</a:t>
            </a:r>
            <a:endParaRPr lang="en-US" altLang="ja-JP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1800" dirty="0">
                <a:solidFill>
                  <a:srgbClr val="000000"/>
                </a:solidFill>
              </a:rPr>
              <a:t>コンテンツの見え方</a:t>
            </a:r>
            <a:endParaRPr lang="en-US" altLang="ja-JP" sz="1800" dirty="0">
              <a:solidFill>
                <a:srgbClr val="000000"/>
              </a:solidFill>
            </a:endParaRPr>
          </a:p>
          <a:p>
            <a:pPr marL="456992" lvl="1" indent="0">
              <a:buNone/>
            </a:pPr>
            <a:r>
              <a:rPr lang="ja-JP" altLang="en-US" sz="1400" dirty="0">
                <a:solidFill>
                  <a:srgbClr val="000000"/>
                </a:solidFill>
              </a:rPr>
              <a:t>会場全体をカバーするタグ配置</a:t>
            </a:r>
            <a:endParaRPr lang="en-US" altLang="ja-JP" sz="1400" dirty="0">
              <a:solidFill>
                <a:srgbClr val="000000"/>
              </a:solidFill>
            </a:endParaRPr>
          </a:p>
          <a:p>
            <a:pPr marL="456992" lvl="1" indent="0">
              <a:buNone/>
            </a:pPr>
            <a:r>
              <a:rPr lang="en-US" altLang="ja-JP" sz="1400" dirty="0">
                <a:solidFill>
                  <a:srgbClr val="000000"/>
                </a:solidFill>
              </a:rPr>
              <a:t>	</a:t>
            </a:r>
            <a:r>
              <a:rPr lang="en-US" altLang="ja-JP" sz="1200" dirty="0">
                <a:solidFill>
                  <a:srgbClr val="000000"/>
                </a:solidFill>
              </a:rPr>
              <a:t>⇒</a:t>
            </a:r>
            <a:r>
              <a:rPr lang="ja-JP" altLang="en-US" sz="1200" dirty="0">
                <a:solidFill>
                  <a:srgbClr val="000000"/>
                </a:solidFill>
              </a:rPr>
              <a:t>一度に複数コンテンツの取得</a:t>
            </a:r>
            <a:endParaRPr lang="en-US" altLang="ja-JP" sz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1600" dirty="0">
                <a:solidFill>
                  <a:srgbClr val="FF0000"/>
                </a:solidFill>
              </a:rPr>
              <a:t>	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82092" y="1743367"/>
            <a:ext cx="184583" cy="369287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endParaRPr kumimoji="1" lang="ja-JP" altLang="en-US" dirty="0"/>
          </a:p>
        </p:txBody>
      </p:sp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92987"/>
              </p:ext>
            </p:extLst>
          </p:nvPr>
        </p:nvGraphicFramePr>
        <p:xfrm>
          <a:off x="3754437" y="978367"/>
          <a:ext cx="4785526" cy="1466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ワークシート" r:id="rId5" imgW="6007100" imgH="1841500" progId="Excel.Sheet.12">
                  <p:embed/>
                </p:oleObj>
              </mc:Choice>
              <mc:Fallback>
                <p:oleObj name="ワークシート" r:id="rId5" imgW="6007100" imgH="184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54437" y="978367"/>
                        <a:ext cx="4785526" cy="1466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テキスト ボックス 14"/>
          <p:cNvSpPr txBox="1"/>
          <p:nvPr/>
        </p:nvSpPr>
        <p:spPr>
          <a:xfrm>
            <a:off x="523009" y="3928625"/>
            <a:ext cx="3183082" cy="5847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91399" tIns="45698" rIns="91399" bIns="45698" rtlCol="0">
            <a:spAutoFit/>
          </a:bodyPr>
          <a:lstStyle/>
          <a:p>
            <a:r>
              <a:rPr lang="ja-JP" altLang="en-US" sz="1600" dirty="0"/>
              <a:t>実環境で，</a:t>
            </a:r>
            <a:r>
              <a:rPr lang="en-US" altLang="ja-JP" sz="1600" dirty="0"/>
              <a:t>SNFC</a:t>
            </a:r>
            <a:r>
              <a:rPr lang="ja-JP" altLang="en-US" sz="1600" dirty="0"/>
              <a:t>によるネット上へのダイレクトリンクが実現できた</a:t>
            </a:r>
          </a:p>
        </p:txBody>
      </p:sp>
      <p:graphicFrame>
        <p:nvGraphicFramePr>
          <p:cNvPr id="18" name="グラフ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244699"/>
              </p:ext>
            </p:extLst>
          </p:nvPr>
        </p:nvGraphicFramePr>
        <p:xfrm>
          <a:off x="4036032" y="2541247"/>
          <a:ext cx="4468092" cy="183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テキスト ボックス 18"/>
          <p:cNvSpPr txBox="1"/>
          <p:nvPr/>
        </p:nvSpPr>
        <p:spPr>
          <a:xfrm>
            <a:off x="3672224" y="751394"/>
            <a:ext cx="2049390" cy="246177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r>
              <a:rPr lang="ja-JP" altLang="en-US" sz="1000" dirty="0"/>
              <a:t>表</a:t>
            </a:r>
            <a:r>
              <a:rPr lang="en-US" altLang="ja-JP" sz="1000" dirty="0"/>
              <a:t>2</a:t>
            </a:r>
            <a:r>
              <a:rPr lang="ja-JP" altLang="en-US" sz="1000" dirty="0"/>
              <a:t>）ユーザ利用</a:t>
            </a:r>
            <a:r>
              <a:rPr lang="ja-JP" altLang="en-US" sz="1000" dirty="0" smtClean="0"/>
              <a:t>データ（件数）</a:t>
            </a:r>
            <a:endParaRPr lang="ja-JP" altLang="en-US" sz="1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920579" y="2959339"/>
            <a:ext cx="323083" cy="719965"/>
          </a:xfrm>
          <a:prstGeom prst="rect">
            <a:avLst/>
          </a:prstGeom>
          <a:noFill/>
        </p:spPr>
        <p:txBody>
          <a:bodyPr vert="eaVert" wrap="square" lIns="91399" tIns="45698" rIns="91399" bIns="45698" rtlCol="0">
            <a:spAutoFit/>
          </a:bodyPr>
          <a:lstStyle/>
          <a:p>
            <a:r>
              <a:rPr lang="ja-JP" altLang="en-US" sz="900" dirty="0"/>
              <a:t>スキャン回数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19803" y="4235512"/>
            <a:ext cx="793223" cy="230788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900" dirty="0"/>
              <a:t>コンテンツ数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364414" y="4462518"/>
            <a:ext cx="2659620" cy="261566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1100" dirty="0"/>
              <a:t>図</a:t>
            </a:r>
            <a:r>
              <a:rPr lang="en-US" altLang="ja-JP" sz="1100" dirty="0"/>
              <a:t>6</a:t>
            </a:r>
            <a:r>
              <a:rPr lang="ja-JP" altLang="en-US" sz="1100" dirty="0"/>
              <a:t>）一度のスキャンで見えたコンテンツ数</a:t>
            </a:r>
          </a:p>
        </p:txBody>
      </p:sp>
    </p:spTree>
    <p:extLst>
      <p:ext uri="{BB962C8B-B14F-4D97-AF65-F5344CB8AC3E}">
        <p14:creationId xmlns:p14="http://schemas.microsoft.com/office/powerpoint/2010/main" val="341742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スキャンデータのマッピング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4" y="1302359"/>
            <a:ext cx="3456709" cy="1780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600" dirty="0"/>
              <a:t>位置情報付きスキャンのマッピング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	</a:t>
            </a:r>
            <a:r>
              <a:rPr lang="ja-JP" altLang="en-US" sz="1600" dirty="0"/>
              <a:t>・</a:t>
            </a:r>
            <a:r>
              <a:rPr lang="en-US" altLang="ja-JP" sz="1600" dirty="0"/>
              <a:t> </a:t>
            </a:r>
            <a:r>
              <a:rPr lang="ja-JP" altLang="en-US" sz="1600" dirty="0"/>
              <a:t>青丸：タグの設置位置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	</a:t>
            </a:r>
            <a:r>
              <a:rPr lang="ja-JP" altLang="en-US" sz="1600" dirty="0"/>
              <a:t>・</a:t>
            </a:r>
            <a:r>
              <a:rPr lang="en-US" altLang="ja-JP" sz="1600" dirty="0"/>
              <a:t> </a:t>
            </a:r>
            <a:r>
              <a:rPr lang="ja-JP" altLang="en-US" sz="1600" dirty="0"/>
              <a:t>ピン（赤）：スキャン位置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	</a:t>
            </a:r>
            <a:r>
              <a:rPr lang="ja-JP" altLang="en-US" sz="1600" dirty="0"/>
              <a:t>・</a:t>
            </a:r>
            <a:r>
              <a:rPr lang="en-US" altLang="ja-JP" sz="1600" dirty="0"/>
              <a:t> </a:t>
            </a:r>
            <a:r>
              <a:rPr lang="ja-JP" altLang="en-US" sz="1600" dirty="0"/>
              <a:t>ピン（紫）：コンテンツ選択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	</a:t>
            </a:r>
            <a:r>
              <a:rPr lang="ja-JP" altLang="en-US" sz="1600" dirty="0"/>
              <a:t>・</a:t>
            </a:r>
            <a:r>
              <a:rPr lang="en-US" altLang="ja-JP" sz="1600" dirty="0"/>
              <a:t> </a:t>
            </a:r>
            <a:r>
              <a:rPr lang="ja-JP" altLang="en-US" sz="1600" dirty="0"/>
              <a:t>赤線：スキャンの時系列</a:t>
            </a:r>
            <a:endParaRPr lang="en-US" altLang="ja-JP" sz="16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8" name="図 7" descr="スクリーンショット 2014-02-23 22.54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45" y="1063230"/>
            <a:ext cx="4853059" cy="339874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577274" y="4443836"/>
            <a:ext cx="1979946" cy="246177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1000" dirty="0"/>
              <a:t>図</a:t>
            </a:r>
            <a:r>
              <a:rPr lang="en-US" altLang="ja-JP" sz="1000" dirty="0"/>
              <a:t>7</a:t>
            </a:r>
            <a:r>
              <a:rPr lang="ja-JP" altLang="en-US" sz="1000" dirty="0"/>
              <a:t>）あるユーザのスキャンデータ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5" y="3717905"/>
            <a:ext cx="3108460" cy="686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1600" dirty="0"/>
              <a:t>特定ユーザの動き</a:t>
            </a:r>
            <a:endParaRPr lang="en-US" altLang="ja-JP" sz="1600" dirty="0"/>
          </a:p>
          <a:p>
            <a:r>
              <a:rPr lang="en-US" altLang="ja-JP" sz="1600" dirty="0"/>
              <a:t>	</a:t>
            </a:r>
            <a:r>
              <a:rPr lang="ja-JP" altLang="en-US" sz="1600" dirty="0"/>
              <a:t>いつ，どこで，どのコンテンツ</a:t>
            </a:r>
            <a:endParaRPr lang="en-US" altLang="ja-JP" sz="1600" dirty="0"/>
          </a:p>
          <a:p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394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優位度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02356"/>
            <a:ext cx="5562600" cy="249609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優位度：</a:t>
            </a:r>
            <a:r>
              <a:rPr kumimoji="1" lang="en-US" altLang="ja-JP" dirty="0" smtClean="0"/>
              <a:t>	</a:t>
            </a:r>
          </a:p>
          <a:p>
            <a:pPr lvl="1"/>
            <a:r>
              <a:rPr lang="ja-JP" altLang="en-US" sz="1400" dirty="0"/>
              <a:t>一度のスキャンで</a:t>
            </a:r>
            <a:r>
              <a:rPr lang="en-US" altLang="ja-JP" sz="1400" dirty="0"/>
              <a:t>RSSI</a:t>
            </a:r>
            <a:r>
              <a:rPr lang="ja-JP" altLang="en-US" sz="1400" dirty="0"/>
              <a:t>の高いコンテンツ（タグ）から順につける</a:t>
            </a:r>
            <a:endParaRPr lang="en-US" altLang="ja-JP" sz="1400" dirty="0"/>
          </a:p>
          <a:p>
            <a:pPr lvl="1"/>
            <a:r>
              <a:rPr lang="ja-JP" altLang="en-US" sz="1400" dirty="0"/>
              <a:t>優位度が高いほど，リストの上位にくる</a:t>
            </a:r>
            <a:endParaRPr lang="en-US" altLang="ja-JP" sz="1400" dirty="0"/>
          </a:p>
          <a:p>
            <a:pPr lvl="1"/>
            <a:r>
              <a:rPr lang="ja-JP" altLang="en-US" sz="1400" dirty="0"/>
              <a:t>優位度が高いほど，ユーザに相対的に近い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選択されたコンテンツ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sz="1800" dirty="0"/>
              <a:t>優位度上位</a:t>
            </a:r>
            <a:r>
              <a:rPr lang="en-US" altLang="ja-JP" sz="1800" dirty="0"/>
              <a:t>3</a:t>
            </a:r>
            <a:r>
              <a:rPr lang="ja-JP" altLang="en-US" sz="1800" dirty="0"/>
              <a:t>位までが全体の</a:t>
            </a:r>
            <a:r>
              <a:rPr lang="ja-JP" altLang="en-US" sz="1800" dirty="0">
                <a:solidFill>
                  <a:srgbClr val="FF0000"/>
                </a:solidFill>
              </a:rPr>
              <a:t>約</a:t>
            </a:r>
            <a:r>
              <a:rPr lang="en-US" altLang="ja-JP" sz="1800" dirty="0">
                <a:solidFill>
                  <a:srgbClr val="FF0000"/>
                </a:solidFill>
              </a:rPr>
              <a:t>93%</a:t>
            </a:r>
          </a:p>
          <a:p>
            <a:pPr marL="0" indent="0">
              <a:buNone/>
            </a:pPr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13</a:t>
            </a:fld>
            <a:endParaRPr kumimoji="1" lang="ja-JP" altLang="en-US"/>
          </a:p>
        </p:txBody>
      </p:sp>
      <p:grpSp>
        <p:nvGrpSpPr>
          <p:cNvPr id="8" name="図形グループ 7"/>
          <p:cNvGrpSpPr/>
          <p:nvPr/>
        </p:nvGrpSpPr>
        <p:grpSpPr>
          <a:xfrm>
            <a:off x="6264808" y="346366"/>
            <a:ext cx="1069349" cy="2093300"/>
            <a:chOff x="3092899" y="1370245"/>
            <a:chExt cx="2190531" cy="4174598"/>
          </a:xfrm>
        </p:grpSpPr>
        <p:pic>
          <p:nvPicPr>
            <p:cNvPr id="9" name="図 8" descr="iphon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899" y="1370245"/>
              <a:ext cx="2190531" cy="4174598"/>
            </a:xfrm>
            <a:prstGeom prst="rect">
              <a:avLst/>
            </a:prstGeom>
          </p:spPr>
        </p:pic>
        <p:pic>
          <p:nvPicPr>
            <p:cNvPr id="10" name="図 9" descr="IMG_038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071" y="1998679"/>
              <a:ext cx="1676142" cy="2975152"/>
            </a:xfrm>
            <a:prstGeom prst="rect">
              <a:avLst/>
            </a:prstGeom>
          </p:spPr>
        </p:pic>
      </p:grpSp>
      <p:cxnSp>
        <p:nvCxnSpPr>
          <p:cNvPr id="12" name="直線矢印コネクタ 11"/>
          <p:cNvCxnSpPr/>
          <p:nvPr/>
        </p:nvCxnSpPr>
        <p:spPr>
          <a:xfrm>
            <a:off x="7357245" y="990629"/>
            <a:ext cx="0" cy="752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7386907" y="1203431"/>
            <a:ext cx="1154422" cy="246177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1000" dirty="0"/>
              <a:t>上から順に付ける</a:t>
            </a:r>
          </a:p>
        </p:txBody>
      </p:sp>
      <p:sp>
        <p:nvSpPr>
          <p:cNvPr id="17" name="下矢印 16"/>
          <p:cNvSpPr/>
          <p:nvPr/>
        </p:nvSpPr>
        <p:spPr>
          <a:xfrm>
            <a:off x="2447616" y="3613728"/>
            <a:ext cx="508000" cy="461818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07381" y="4194535"/>
            <a:ext cx="3299074" cy="3385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1600" dirty="0"/>
              <a:t>優位度によるコンテンツ推奨は有効</a:t>
            </a:r>
          </a:p>
        </p:txBody>
      </p:sp>
      <p:graphicFrame>
        <p:nvGraphicFramePr>
          <p:cNvPr id="15" name="グラフ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6561319"/>
              </p:ext>
            </p:extLst>
          </p:nvPr>
        </p:nvGraphicFramePr>
        <p:xfrm>
          <a:off x="4975285" y="2553690"/>
          <a:ext cx="3566048" cy="1793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6804835" y="4300087"/>
            <a:ext cx="530832" cy="230788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900" dirty="0"/>
              <a:t>優位度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52825" y="3040666"/>
            <a:ext cx="323083" cy="553953"/>
          </a:xfrm>
          <a:prstGeom prst="rect">
            <a:avLst/>
          </a:prstGeom>
          <a:noFill/>
        </p:spPr>
        <p:txBody>
          <a:bodyPr vert="eaVert" wrap="none" lIns="91399" tIns="45698" rIns="91399" bIns="45698" rtlCol="0">
            <a:spAutoFit/>
          </a:bodyPr>
          <a:lstStyle/>
          <a:p>
            <a:r>
              <a:rPr lang="ja-JP" altLang="en-US" sz="900" dirty="0"/>
              <a:t>選択回数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751729" y="4451539"/>
            <a:ext cx="2498793" cy="246177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1000" dirty="0"/>
              <a:t>図</a:t>
            </a:r>
            <a:r>
              <a:rPr lang="en-US" altLang="ja-JP" sz="1000" dirty="0"/>
              <a:t>8</a:t>
            </a:r>
            <a:r>
              <a:rPr lang="ja-JP" altLang="en-US" sz="1000" dirty="0"/>
              <a:t>）各優位度に対するコンテンツ選択回数</a:t>
            </a:r>
          </a:p>
        </p:txBody>
      </p:sp>
    </p:spTree>
    <p:extLst>
      <p:ext uri="{BB962C8B-B14F-4D97-AF65-F5344CB8AC3E}">
        <p14:creationId xmlns:p14="http://schemas.microsoft.com/office/powerpoint/2010/main" val="125026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47731"/>
            <a:ext cx="8229600" cy="3395588"/>
          </a:xfrm>
        </p:spPr>
        <p:txBody>
          <a:bodyPr>
            <a:normAutofit/>
          </a:bodyPr>
          <a:lstStyle/>
          <a:p>
            <a:r>
              <a:rPr lang="ja-JP" altLang="en-US" sz="1600" dirty="0"/>
              <a:t>実世界からインターネット上へのダイレクトリンクの必要性</a:t>
            </a:r>
            <a:endParaRPr lang="en-US" altLang="ja-JP" sz="1600" dirty="0"/>
          </a:p>
          <a:p>
            <a:r>
              <a:rPr lang="ja-JP" altLang="en-US" sz="1600" dirty="0"/>
              <a:t>既存の技術</a:t>
            </a:r>
            <a:endParaRPr lang="en-US" altLang="ja-JP" sz="1600" dirty="0"/>
          </a:p>
          <a:p>
            <a:pPr lvl="1"/>
            <a:r>
              <a:rPr lang="ja-JP" altLang="en-US" sz="1400" dirty="0"/>
              <a:t>位置ベース：</a:t>
            </a:r>
            <a:r>
              <a:rPr lang="en-US" altLang="ja-JP" sz="1400" dirty="0"/>
              <a:t>		</a:t>
            </a:r>
            <a:r>
              <a:rPr lang="ja-JP" altLang="en-US" sz="1400" dirty="0"/>
              <a:t>屋内利用不可，導入コスト高</a:t>
            </a:r>
            <a:endParaRPr lang="en-US" altLang="ja-JP" sz="1400" dirty="0"/>
          </a:p>
          <a:p>
            <a:pPr lvl="1"/>
            <a:r>
              <a:rPr lang="ja-JP" altLang="en-US" sz="1400" dirty="0"/>
              <a:t>メディアベース：</a:t>
            </a:r>
            <a:r>
              <a:rPr lang="en-US" altLang="ja-JP" sz="1400" dirty="0"/>
              <a:t>	</a:t>
            </a:r>
            <a:r>
              <a:rPr lang="ja-JP" altLang="en-US" sz="1400" dirty="0">
                <a:solidFill>
                  <a:srgbClr val="FF0000"/>
                </a:solidFill>
              </a:rPr>
              <a:t>読み取りに近接，一度に一人のみ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en-US" altLang="ja-JP" sz="1600" dirty="0"/>
              <a:t>SNFC</a:t>
            </a:r>
            <a:r>
              <a:rPr lang="ja-JP" altLang="en-US" sz="1600" dirty="0"/>
              <a:t>の提案</a:t>
            </a:r>
            <a:endParaRPr lang="en-US" altLang="ja-JP" sz="1600" dirty="0"/>
          </a:p>
          <a:p>
            <a:pPr marL="456992" lvl="1" indent="0">
              <a:buNone/>
            </a:pPr>
            <a:r>
              <a:rPr lang="en-US" altLang="ja-JP" sz="1400" dirty="0" err="1"/>
              <a:t>WiFi</a:t>
            </a:r>
            <a:r>
              <a:rPr lang="ja-JP" altLang="en-US" sz="1400" dirty="0"/>
              <a:t>や</a:t>
            </a:r>
            <a:r>
              <a:rPr lang="en-US" altLang="ja-JP" sz="1400" dirty="0"/>
              <a:t>Bluetooth</a:t>
            </a:r>
            <a:r>
              <a:rPr lang="ja-JP" altLang="en-US" sz="1400" dirty="0"/>
              <a:t>の電波情報をタグとして利用するメディアベースの</a:t>
            </a:r>
            <a:r>
              <a:rPr lang="en-US" altLang="ja-JP" sz="1400" dirty="0"/>
              <a:t>O2O</a:t>
            </a:r>
            <a:r>
              <a:rPr lang="ja-JP" altLang="en-US" sz="1400" dirty="0"/>
              <a:t>システム</a:t>
            </a:r>
            <a:endParaRPr lang="en-US" altLang="ja-JP" sz="1400" dirty="0"/>
          </a:p>
          <a:p>
            <a:r>
              <a:rPr lang="ja-JP" altLang="en-US" sz="1600" dirty="0"/>
              <a:t>実証実験</a:t>
            </a:r>
            <a:endParaRPr lang="en-US" altLang="ja-JP" sz="1600" dirty="0"/>
          </a:p>
          <a:p>
            <a:pPr lvl="1"/>
            <a:r>
              <a:rPr lang="ja-JP" altLang="en-US" sz="1400" dirty="0"/>
              <a:t>九大祭で</a:t>
            </a:r>
            <a:r>
              <a:rPr lang="en-US" altLang="ja-JP" sz="1400" dirty="0"/>
              <a:t>SNFC</a:t>
            </a:r>
            <a:r>
              <a:rPr lang="ja-JP" altLang="en-US" sz="1400" dirty="0"/>
              <a:t>の導入（</a:t>
            </a:r>
            <a:r>
              <a:rPr lang="en-US" altLang="ja-JP" sz="1400" dirty="0"/>
              <a:t>2</a:t>
            </a:r>
            <a:r>
              <a:rPr lang="ja-JP" altLang="en-US" sz="1400" dirty="0"/>
              <a:t>日間）</a:t>
            </a:r>
            <a:endParaRPr lang="en-US" altLang="ja-JP" sz="1400" dirty="0"/>
          </a:p>
          <a:p>
            <a:pPr lvl="1"/>
            <a:r>
              <a:rPr lang="ja-JP" altLang="en-US" sz="1400" dirty="0"/>
              <a:t>実環境での</a:t>
            </a:r>
            <a:r>
              <a:rPr lang="en-US" altLang="ja-JP" sz="1400" dirty="0"/>
              <a:t>SNFC</a:t>
            </a:r>
            <a:r>
              <a:rPr lang="ja-JP" altLang="en-US" sz="1400" dirty="0"/>
              <a:t>の動作を確認</a:t>
            </a:r>
            <a:endParaRPr lang="en-US" altLang="ja-JP" sz="1400" dirty="0"/>
          </a:p>
          <a:p>
            <a:pPr lvl="1"/>
            <a:r>
              <a:rPr lang="ja-JP" altLang="en-US" sz="1400" dirty="0"/>
              <a:t>利用データからユーザの動きや優位度によるコンテンツ推奨の</a:t>
            </a:r>
            <a:r>
              <a:rPr lang="ja-JP" altLang="en-US" sz="1400" dirty="0" smtClean="0"/>
              <a:t>有効性</a:t>
            </a:r>
            <a:endParaRPr lang="en-US" altLang="ja-JP" sz="1400" dirty="0" smtClean="0"/>
          </a:p>
          <a:p>
            <a:pPr marL="342875" indent="-285750"/>
            <a:r>
              <a:rPr lang="ja-JP" altLang="en-US" sz="1600" dirty="0" smtClean="0"/>
              <a:t>今後の課題</a:t>
            </a:r>
            <a:endParaRPr lang="en-US" altLang="ja-JP" sz="1600" dirty="0" smtClean="0"/>
          </a:p>
          <a:p>
            <a:pPr marL="742743" lvl="1" indent="-285750"/>
            <a:r>
              <a:rPr lang="ja-JP" altLang="en-US" sz="1400" dirty="0" smtClean="0"/>
              <a:t>タグ登録時のセキュリティを考慮する</a:t>
            </a:r>
            <a:endParaRPr lang="en-US" altLang="ja-JP" sz="1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042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 rot="5400000">
            <a:off x="-445882" y="1814136"/>
            <a:ext cx="1464272" cy="5195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</a:rPr>
              <a:t>仮設グラウンド</a:t>
            </a:r>
          </a:p>
        </p:txBody>
      </p:sp>
      <p:sp>
        <p:nvSpPr>
          <p:cNvPr id="7" name="正方形/長方形 6"/>
          <p:cNvSpPr/>
          <p:nvPr/>
        </p:nvSpPr>
        <p:spPr>
          <a:xfrm rot="2854739">
            <a:off x="512534" y="3210308"/>
            <a:ext cx="826544" cy="5715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</a:rPr>
              <a:t>テニスコート</a:t>
            </a:r>
          </a:p>
        </p:txBody>
      </p:sp>
      <p:sp>
        <p:nvSpPr>
          <p:cNvPr id="9" name="正方形/長方形 8"/>
          <p:cNvSpPr/>
          <p:nvPr/>
        </p:nvSpPr>
        <p:spPr>
          <a:xfrm rot="2854739">
            <a:off x="976538" y="3897917"/>
            <a:ext cx="826544" cy="5715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</a:rPr>
              <a:t>総合体育館</a:t>
            </a:r>
          </a:p>
        </p:txBody>
      </p:sp>
      <p:sp>
        <p:nvSpPr>
          <p:cNvPr id="10" name="アーチ 9"/>
          <p:cNvSpPr/>
          <p:nvPr/>
        </p:nvSpPr>
        <p:spPr>
          <a:xfrm rot="19393916">
            <a:off x="1253455" y="794081"/>
            <a:ext cx="1266179" cy="1547264"/>
          </a:xfrm>
          <a:prstGeom prst="blockArc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886545" y="1322075"/>
            <a:ext cx="1154500" cy="3307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rgbClr val="000000"/>
                </a:solidFill>
              </a:rPr>
              <a:t>比文事務棟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937242" y="3389893"/>
            <a:ext cx="1469811" cy="4941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rgbClr val="000000"/>
                </a:solidFill>
              </a:rPr>
              <a:t>生活支援施設</a:t>
            </a:r>
            <a:endParaRPr lang="en-US" altLang="ja-JP" sz="1000" dirty="0">
              <a:solidFill>
                <a:srgbClr val="000000"/>
              </a:solidFill>
            </a:endParaRPr>
          </a:p>
          <a:p>
            <a:pPr algn="ctr"/>
            <a:r>
              <a:rPr lang="ja-JP" altLang="en-US" sz="1000" dirty="0">
                <a:solidFill>
                  <a:srgbClr val="000000"/>
                </a:solidFill>
              </a:rPr>
              <a:t>ビッグさんど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4729526" y="1156694"/>
            <a:ext cx="2984013" cy="4961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rgbClr val="000000"/>
                </a:solidFill>
              </a:rPr>
              <a:t>センター１号館</a:t>
            </a:r>
          </a:p>
        </p:txBody>
      </p:sp>
      <p:sp>
        <p:nvSpPr>
          <p:cNvPr id="14" name="円/楕円 13"/>
          <p:cNvSpPr/>
          <p:nvPr/>
        </p:nvSpPr>
        <p:spPr>
          <a:xfrm>
            <a:off x="3545081" y="591364"/>
            <a:ext cx="1085325" cy="49957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rgbClr val="000000"/>
                </a:solidFill>
              </a:rPr>
              <a:t>ビッグ</a:t>
            </a:r>
            <a:endParaRPr lang="en-US" altLang="ja-JP" sz="1000" dirty="0">
              <a:solidFill>
                <a:srgbClr val="000000"/>
              </a:solidFill>
            </a:endParaRPr>
          </a:p>
          <a:p>
            <a:pPr algn="ctr"/>
            <a:r>
              <a:rPr lang="ja-JP" altLang="en-US" sz="1000" dirty="0">
                <a:solidFill>
                  <a:srgbClr val="000000"/>
                </a:solidFill>
              </a:rPr>
              <a:t>オレンジ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4235384" y="3398732"/>
            <a:ext cx="4016300" cy="4961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rgbClr val="000000"/>
                </a:solidFill>
              </a:rPr>
              <a:t>センター２号館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7357581" y="591360"/>
            <a:ext cx="831273" cy="4397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rgbClr val="000000"/>
                </a:solidFill>
              </a:rPr>
              <a:t>駐輪場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217511" y="591357"/>
            <a:ext cx="831273" cy="451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1000" dirty="0">
                <a:solidFill>
                  <a:srgbClr val="000000"/>
                </a:solidFill>
              </a:rPr>
              <a:t>駐輪場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8185081" y="2248455"/>
            <a:ext cx="715541" cy="74944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900" dirty="0">
                <a:solidFill>
                  <a:srgbClr val="FFFFFF"/>
                </a:solidFill>
              </a:rPr>
              <a:t>イースト</a:t>
            </a:r>
            <a:endParaRPr lang="en-US" altLang="ja-JP" sz="900" dirty="0">
              <a:solidFill>
                <a:srgbClr val="FFFFFF"/>
              </a:solidFill>
            </a:endParaRPr>
          </a:p>
          <a:p>
            <a:pPr algn="ctr"/>
            <a:r>
              <a:rPr lang="ja-JP" altLang="en-US" sz="900" dirty="0">
                <a:solidFill>
                  <a:srgbClr val="FFFFFF"/>
                </a:solidFill>
              </a:rPr>
              <a:t>ステージ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995833" y="2137818"/>
            <a:ext cx="715541" cy="744364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lang="ja-JP" altLang="en-US" sz="900" dirty="0">
                <a:solidFill>
                  <a:schemeClr val="bg1"/>
                </a:solidFill>
              </a:rPr>
              <a:t>メイン</a:t>
            </a:r>
            <a:endParaRPr lang="en-US" altLang="ja-JP" sz="900" dirty="0">
              <a:solidFill>
                <a:schemeClr val="bg1"/>
              </a:solidFill>
            </a:endParaRPr>
          </a:p>
          <a:p>
            <a:pPr algn="ctr"/>
            <a:r>
              <a:rPr lang="ja-JP" altLang="en-US" sz="900" dirty="0">
                <a:solidFill>
                  <a:schemeClr val="bg1"/>
                </a:solidFill>
              </a:rPr>
              <a:t>ステージ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3536744" y="4715707"/>
            <a:ext cx="4458168" cy="2408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898" tIns="38949" rIns="77898" bIns="38949"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803127" y="165682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2409239" y="165682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658972" y="165682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908707" y="165682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1834052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2083787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2333519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A-7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2575901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A-8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2825635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A-9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075369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A-10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1828190" y="240667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A-11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2077923" y="240667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A-12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2327654" y="240667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A-13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570038" y="240667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A-14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2819773" y="240667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A-15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3069504" y="240667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A-16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6207131" y="1663668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H-3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56864" y="1663668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H-4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6706597" y="1663668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H-5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6948979" y="1663668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H-6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7198714" y="1663668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H-7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7448446" y="1663668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H-8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6476568" y="211313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6726302" y="211313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6968686" y="211313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7218417" y="211313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7468152" y="211313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6470706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720439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F-7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962821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F-8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7212555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F-9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7462288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F-10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5852685" y="210560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E-1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6102419" y="210560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E-2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5846824" y="225237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E-3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6096556" y="225237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E-4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89" name="正方形/長方形 88"/>
          <p:cNvSpPr/>
          <p:nvPr/>
        </p:nvSpPr>
        <p:spPr>
          <a:xfrm>
            <a:off x="5137821" y="211313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D-1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5387556" y="211313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D-2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5131959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D-3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5381692" y="225990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D-4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4481516" y="210560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C-1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4731249" y="210560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C-2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4475654" y="225237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C-3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4725388" y="225237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C-4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3667795" y="209806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B-1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3917528" y="209806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B-2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3661933" y="2244834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B-3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3911666" y="2244834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B-4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1" name="正方形/長方形 100"/>
          <p:cNvSpPr/>
          <p:nvPr/>
        </p:nvSpPr>
        <p:spPr>
          <a:xfrm>
            <a:off x="6482433" y="258110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6732165" y="258110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3" name="正方形/長方形 102"/>
          <p:cNvSpPr/>
          <p:nvPr/>
        </p:nvSpPr>
        <p:spPr>
          <a:xfrm>
            <a:off x="6974549" y="258110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4" name="正方形/長方形 103"/>
          <p:cNvSpPr/>
          <p:nvPr/>
        </p:nvSpPr>
        <p:spPr>
          <a:xfrm>
            <a:off x="7224282" y="258110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5" name="正方形/長方形 104"/>
          <p:cNvSpPr/>
          <p:nvPr/>
        </p:nvSpPr>
        <p:spPr>
          <a:xfrm>
            <a:off x="7474014" y="258110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6" name="正方形/長方形 105"/>
          <p:cNvSpPr/>
          <p:nvPr/>
        </p:nvSpPr>
        <p:spPr>
          <a:xfrm>
            <a:off x="6476568" y="272788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G-7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7" name="正方形/長方形 106"/>
          <p:cNvSpPr/>
          <p:nvPr/>
        </p:nvSpPr>
        <p:spPr>
          <a:xfrm>
            <a:off x="6726302" y="272788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G-8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6968686" y="272788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G-9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09" name="正方形/長方形 108"/>
          <p:cNvSpPr/>
          <p:nvPr/>
        </p:nvSpPr>
        <p:spPr>
          <a:xfrm>
            <a:off x="7218417" y="272788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G-10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0" name="正方形/長方形 109"/>
          <p:cNvSpPr/>
          <p:nvPr/>
        </p:nvSpPr>
        <p:spPr>
          <a:xfrm>
            <a:off x="7468152" y="272788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G-11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1" name="正方形/長方形 110"/>
          <p:cNvSpPr/>
          <p:nvPr/>
        </p:nvSpPr>
        <p:spPr>
          <a:xfrm>
            <a:off x="5846824" y="2570658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E-5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6096556" y="2570658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E-6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3669316" y="257910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B-5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4" name="正方形/長方形 113"/>
          <p:cNvSpPr/>
          <p:nvPr/>
        </p:nvSpPr>
        <p:spPr>
          <a:xfrm>
            <a:off x="3919048" y="257910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B-6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4475654" y="257357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C-5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4725388" y="2573570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C-6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5034494" y="2570289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D-5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284228" y="2570289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D-6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5533960" y="2570289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D-7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20" name="正方形/長方形 119"/>
          <p:cNvSpPr/>
          <p:nvPr/>
        </p:nvSpPr>
        <p:spPr>
          <a:xfrm>
            <a:off x="3590790" y="116917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U-1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3840525" y="116917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U-4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22" name="正方形/長方形 121"/>
          <p:cNvSpPr/>
          <p:nvPr/>
        </p:nvSpPr>
        <p:spPr>
          <a:xfrm>
            <a:off x="4090258" y="116917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U-5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23" name="正方形/長方形 122"/>
          <p:cNvSpPr/>
          <p:nvPr/>
        </p:nvSpPr>
        <p:spPr>
          <a:xfrm>
            <a:off x="4332639" y="116917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U-6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24" name="正方形/長方形 123"/>
          <p:cNvSpPr/>
          <p:nvPr/>
        </p:nvSpPr>
        <p:spPr>
          <a:xfrm>
            <a:off x="3595325" y="1323824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U-2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25" name="正方形/長方形 124"/>
          <p:cNvSpPr/>
          <p:nvPr/>
        </p:nvSpPr>
        <p:spPr>
          <a:xfrm>
            <a:off x="3589461" y="1470592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U-3</a:t>
            </a:r>
          </a:p>
        </p:txBody>
      </p:sp>
      <p:sp>
        <p:nvSpPr>
          <p:cNvPr id="126" name="正方形/長方形 125"/>
          <p:cNvSpPr/>
          <p:nvPr/>
        </p:nvSpPr>
        <p:spPr>
          <a:xfrm>
            <a:off x="4338503" y="1323015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U-7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4332639" y="146977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U-8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4048273" y="1669743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U-9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31" name="正方形/長方形 130"/>
          <p:cNvSpPr/>
          <p:nvPr/>
        </p:nvSpPr>
        <p:spPr>
          <a:xfrm>
            <a:off x="7713487" y="258110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G-6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32" name="正方形/長方形 131"/>
          <p:cNvSpPr/>
          <p:nvPr/>
        </p:nvSpPr>
        <p:spPr>
          <a:xfrm>
            <a:off x="4494381" y="323009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K-1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33" name="正方形/長方形 132"/>
          <p:cNvSpPr/>
          <p:nvPr/>
        </p:nvSpPr>
        <p:spPr>
          <a:xfrm>
            <a:off x="4744116" y="323009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K-2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34" name="正方形/長方形 133"/>
          <p:cNvSpPr/>
          <p:nvPr/>
        </p:nvSpPr>
        <p:spPr>
          <a:xfrm>
            <a:off x="4993849" y="323009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K-3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35" name="正方形/長方形 134"/>
          <p:cNvSpPr/>
          <p:nvPr/>
        </p:nvSpPr>
        <p:spPr>
          <a:xfrm>
            <a:off x="5236232" y="3230097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K-4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36" name="正方形/長方形 135"/>
          <p:cNvSpPr/>
          <p:nvPr/>
        </p:nvSpPr>
        <p:spPr>
          <a:xfrm>
            <a:off x="6954812" y="3252136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T-1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37" name="正方形/長方形 136"/>
          <p:cNvSpPr/>
          <p:nvPr/>
        </p:nvSpPr>
        <p:spPr>
          <a:xfrm>
            <a:off x="7197195" y="3252136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T-2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38" name="正方形/長方形 137"/>
          <p:cNvSpPr/>
          <p:nvPr/>
        </p:nvSpPr>
        <p:spPr>
          <a:xfrm>
            <a:off x="3417609" y="3698831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J-1</a:t>
            </a:r>
          </a:p>
        </p:txBody>
      </p:sp>
      <p:sp>
        <p:nvSpPr>
          <p:cNvPr id="140" name="正方形/長方形 139"/>
          <p:cNvSpPr/>
          <p:nvPr/>
        </p:nvSpPr>
        <p:spPr>
          <a:xfrm>
            <a:off x="3575049" y="3700319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J-2</a:t>
            </a:r>
          </a:p>
        </p:txBody>
      </p:sp>
      <p:sp>
        <p:nvSpPr>
          <p:cNvPr id="141" name="正方形/長方形 140"/>
          <p:cNvSpPr/>
          <p:nvPr/>
        </p:nvSpPr>
        <p:spPr>
          <a:xfrm>
            <a:off x="4246077" y="3903512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J-3</a:t>
            </a:r>
          </a:p>
        </p:txBody>
      </p:sp>
      <p:sp>
        <p:nvSpPr>
          <p:cNvPr id="142" name="正方形/長方形 141"/>
          <p:cNvSpPr/>
          <p:nvPr/>
        </p:nvSpPr>
        <p:spPr>
          <a:xfrm>
            <a:off x="4403507" y="3904997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J-4</a:t>
            </a:r>
          </a:p>
        </p:txBody>
      </p:sp>
      <p:sp>
        <p:nvSpPr>
          <p:cNvPr id="143" name="正方形/長方形 142"/>
          <p:cNvSpPr/>
          <p:nvPr/>
        </p:nvSpPr>
        <p:spPr>
          <a:xfrm>
            <a:off x="4557657" y="3902024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J-5</a:t>
            </a:r>
          </a:p>
        </p:txBody>
      </p:sp>
      <p:sp>
        <p:nvSpPr>
          <p:cNvPr id="145" name="正方形/長方形 144"/>
          <p:cNvSpPr/>
          <p:nvPr/>
        </p:nvSpPr>
        <p:spPr>
          <a:xfrm>
            <a:off x="5053786" y="3903512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J-6</a:t>
            </a:r>
          </a:p>
        </p:txBody>
      </p:sp>
      <p:sp>
        <p:nvSpPr>
          <p:cNvPr id="146" name="正方形/長方形 145"/>
          <p:cNvSpPr/>
          <p:nvPr/>
        </p:nvSpPr>
        <p:spPr>
          <a:xfrm>
            <a:off x="5211225" y="3904997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J-7</a:t>
            </a:r>
          </a:p>
        </p:txBody>
      </p:sp>
      <p:sp>
        <p:nvSpPr>
          <p:cNvPr id="147" name="正方形/長方形 146"/>
          <p:cNvSpPr/>
          <p:nvPr/>
        </p:nvSpPr>
        <p:spPr>
          <a:xfrm>
            <a:off x="7488841" y="3438899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T-4</a:t>
            </a:r>
          </a:p>
        </p:txBody>
      </p:sp>
      <p:sp>
        <p:nvSpPr>
          <p:cNvPr id="148" name="正方形/長方形 147"/>
          <p:cNvSpPr/>
          <p:nvPr/>
        </p:nvSpPr>
        <p:spPr>
          <a:xfrm>
            <a:off x="8111243" y="3552854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T-6</a:t>
            </a:r>
          </a:p>
        </p:txBody>
      </p:sp>
      <p:sp>
        <p:nvSpPr>
          <p:cNvPr id="149" name="正方形/長方形 148"/>
          <p:cNvSpPr/>
          <p:nvPr/>
        </p:nvSpPr>
        <p:spPr>
          <a:xfrm>
            <a:off x="8111243" y="3348965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T-5</a:t>
            </a:r>
          </a:p>
        </p:txBody>
      </p:sp>
      <p:sp>
        <p:nvSpPr>
          <p:cNvPr id="150" name="正方形/長方形 149"/>
          <p:cNvSpPr/>
          <p:nvPr/>
        </p:nvSpPr>
        <p:spPr>
          <a:xfrm>
            <a:off x="8110745" y="3759719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T-7</a:t>
            </a:r>
          </a:p>
        </p:txBody>
      </p:sp>
      <p:sp>
        <p:nvSpPr>
          <p:cNvPr id="151" name="正方形/長方形 150"/>
          <p:cNvSpPr/>
          <p:nvPr/>
        </p:nvSpPr>
        <p:spPr>
          <a:xfrm>
            <a:off x="7725261" y="1272746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H-9</a:t>
            </a:r>
          </a:p>
        </p:txBody>
      </p:sp>
      <p:sp>
        <p:nvSpPr>
          <p:cNvPr id="153" name="正方形/長方形 152"/>
          <p:cNvSpPr/>
          <p:nvPr/>
        </p:nvSpPr>
        <p:spPr>
          <a:xfrm>
            <a:off x="5708360" y="1658921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H-1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5958092" y="1658921"/>
            <a:ext cx="251251" cy="154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H-2</a:t>
            </a:r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55" name="正方形/長方形 154"/>
          <p:cNvSpPr/>
          <p:nvPr/>
        </p:nvSpPr>
        <p:spPr>
          <a:xfrm>
            <a:off x="7726090" y="1519791"/>
            <a:ext cx="207647" cy="298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ja-JP" altLang="en-US" sz="1000" baseline="10000" dirty="0">
                <a:solidFill>
                  <a:schemeClr val="bg1"/>
                </a:solidFill>
              </a:rPr>
              <a:t>案</a:t>
            </a:r>
            <a:endParaRPr lang="en-US" altLang="ja-JP" sz="1000" baseline="10000" dirty="0">
              <a:solidFill>
                <a:schemeClr val="bg1"/>
              </a:solidFill>
            </a:endParaRPr>
          </a:p>
          <a:p>
            <a:pPr algn="ctr"/>
            <a:r>
              <a:rPr lang="ja-JP" altLang="en-US" sz="1000" baseline="10000" dirty="0">
                <a:solidFill>
                  <a:schemeClr val="bg1"/>
                </a:solidFill>
              </a:rPr>
              <a:t>内</a:t>
            </a:r>
            <a:endParaRPr lang="en-US" altLang="ja-JP" sz="1000" baseline="10000" dirty="0">
              <a:solidFill>
                <a:schemeClr val="bg1"/>
              </a:solidFill>
            </a:endParaRPr>
          </a:p>
          <a:p>
            <a:pPr algn="ctr"/>
            <a:r>
              <a:rPr lang="ja-JP" altLang="en-US" sz="1000" baseline="10000" dirty="0">
                <a:solidFill>
                  <a:schemeClr val="bg1"/>
                </a:solidFill>
              </a:rPr>
              <a:t>所</a:t>
            </a:r>
            <a:endParaRPr lang="en-US" altLang="ja-JP" sz="1000" baseline="10000" dirty="0">
              <a:solidFill>
                <a:schemeClr val="bg1"/>
              </a:solidFill>
            </a:endParaRPr>
          </a:p>
        </p:txBody>
      </p:sp>
      <p:sp>
        <p:nvSpPr>
          <p:cNvPr id="156" name="正方形/長方形 155"/>
          <p:cNvSpPr/>
          <p:nvPr/>
        </p:nvSpPr>
        <p:spPr>
          <a:xfrm>
            <a:off x="3340435" y="2257173"/>
            <a:ext cx="207647" cy="298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ja-JP" altLang="en-US" sz="1000" baseline="10000" dirty="0">
                <a:solidFill>
                  <a:schemeClr val="bg1"/>
                </a:solidFill>
              </a:rPr>
              <a:t>案</a:t>
            </a:r>
            <a:endParaRPr lang="en-US" altLang="ja-JP" sz="1000" baseline="10000" dirty="0">
              <a:solidFill>
                <a:schemeClr val="bg1"/>
              </a:solidFill>
            </a:endParaRPr>
          </a:p>
          <a:p>
            <a:pPr algn="ctr"/>
            <a:r>
              <a:rPr lang="ja-JP" altLang="en-US" sz="1000" baseline="10000" dirty="0">
                <a:solidFill>
                  <a:schemeClr val="bg1"/>
                </a:solidFill>
              </a:rPr>
              <a:t>内</a:t>
            </a:r>
            <a:endParaRPr lang="en-US" altLang="ja-JP" sz="1000" baseline="10000" dirty="0">
              <a:solidFill>
                <a:schemeClr val="bg1"/>
              </a:solidFill>
            </a:endParaRPr>
          </a:p>
          <a:p>
            <a:pPr algn="ctr"/>
            <a:r>
              <a:rPr lang="ja-JP" altLang="en-US" sz="1000" baseline="10000" dirty="0">
                <a:solidFill>
                  <a:schemeClr val="bg1"/>
                </a:solidFill>
              </a:rPr>
              <a:t>所</a:t>
            </a:r>
            <a:endParaRPr lang="en-US" altLang="ja-JP" sz="1000" baseline="10000" dirty="0">
              <a:solidFill>
                <a:schemeClr val="bg1"/>
              </a:solidFill>
            </a:endParaRPr>
          </a:p>
        </p:txBody>
      </p:sp>
      <p:sp>
        <p:nvSpPr>
          <p:cNvPr id="157" name="正方形/長方形 156"/>
          <p:cNvSpPr/>
          <p:nvPr/>
        </p:nvSpPr>
        <p:spPr>
          <a:xfrm>
            <a:off x="3154697" y="4283636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</a:t>
            </a:r>
          </a:p>
        </p:txBody>
      </p:sp>
      <p:sp>
        <p:nvSpPr>
          <p:cNvPr id="158" name="正方形/長方形 157"/>
          <p:cNvSpPr/>
          <p:nvPr/>
        </p:nvSpPr>
        <p:spPr>
          <a:xfrm>
            <a:off x="3312129" y="4285124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</a:t>
            </a:r>
          </a:p>
        </p:txBody>
      </p:sp>
      <p:sp>
        <p:nvSpPr>
          <p:cNvPr id="159" name="正方形/長方形 158"/>
          <p:cNvSpPr/>
          <p:nvPr/>
        </p:nvSpPr>
        <p:spPr>
          <a:xfrm>
            <a:off x="3464001" y="4291664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S-3</a:t>
            </a:r>
          </a:p>
        </p:txBody>
      </p:sp>
      <p:sp>
        <p:nvSpPr>
          <p:cNvPr id="160" name="正方形/長方形 159"/>
          <p:cNvSpPr/>
          <p:nvPr/>
        </p:nvSpPr>
        <p:spPr>
          <a:xfrm>
            <a:off x="3621431" y="4293152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S-4</a:t>
            </a:r>
          </a:p>
        </p:txBody>
      </p:sp>
      <p:sp>
        <p:nvSpPr>
          <p:cNvPr id="161" name="正方形/長方形 160"/>
          <p:cNvSpPr/>
          <p:nvPr/>
        </p:nvSpPr>
        <p:spPr>
          <a:xfrm>
            <a:off x="3785829" y="4290671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S-5</a:t>
            </a:r>
          </a:p>
        </p:txBody>
      </p:sp>
      <p:sp>
        <p:nvSpPr>
          <p:cNvPr id="162" name="正方形/長方形 161"/>
          <p:cNvSpPr/>
          <p:nvPr/>
        </p:nvSpPr>
        <p:spPr>
          <a:xfrm>
            <a:off x="3943269" y="4292159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S-6</a:t>
            </a:r>
          </a:p>
        </p:txBody>
      </p:sp>
      <p:sp>
        <p:nvSpPr>
          <p:cNvPr id="163" name="正方形/長方形 162"/>
          <p:cNvSpPr/>
          <p:nvPr/>
        </p:nvSpPr>
        <p:spPr>
          <a:xfrm>
            <a:off x="4095131" y="4287878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S-7</a:t>
            </a:r>
          </a:p>
        </p:txBody>
      </p:sp>
      <p:sp>
        <p:nvSpPr>
          <p:cNvPr id="165" name="正方形/長方形 164"/>
          <p:cNvSpPr/>
          <p:nvPr/>
        </p:nvSpPr>
        <p:spPr>
          <a:xfrm>
            <a:off x="4458658" y="4290176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S-8</a:t>
            </a:r>
          </a:p>
        </p:txBody>
      </p:sp>
      <p:sp>
        <p:nvSpPr>
          <p:cNvPr id="166" name="正方形/長方形 165"/>
          <p:cNvSpPr/>
          <p:nvPr/>
        </p:nvSpPr>
        <p:spPr>
          <a:xfrm>
            <a:off x="4616097" y="4291664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S-9</a:t>
            </a:r>
          </a:p>
        </p:txBody>
      </p:sp>
      <p:sp>
        <p:nvSpPr>
          <p:cNvPr id="167" name="正方形/長方形 166"/>
          <p:cNvSpPr/>
          <p:nvPr/>
        </p:nvSpPr>
        <p:spPr>
          <a:xfrm>
            <a:off x="4767960" y="4298204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S-10</a:t>
            </a:r>
          </a:p>
        </p:txBody>
      </p:sp>
      <p:sp>
        <p:nvSpPr>
          <p:cNvPr id="168" name="正方形/長方形 167"/>
          <p:cNvSpPr/>
          <p:nvPr/>
        </p:nvSpPr>
        <p:spPr>
          <a:xfrm>
            <a:off x="4925397" y="4299692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S-11</a:t>
            </a:r>
          </a:p>
        </p:txBody>
      </p:sp>
      <p:sp>
        <p:nvSpPr>
          <p:cNvPr id="169" name="正方形/長方形 168"/>
          <p:cNvSpPr/>
          <p:nvPr/>
        </p:nvSpPr>
        <p:spPr>
          <a:xfrm>
            <a:off x="5089797" y="4297211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S-12</a:t>
            </a:r>
          </a:p>
        </p:txBody>
      </p:sp>
      <p:sp>
        <p:nvSpPr>
          <p:cNvPr id="170" name="正方形/長方形 169"/>
          <p:cNvSpPr/>
          <p:nvPr/>
        </p:nvSpPr>
        <p:spPr>
          <a:xfrm>
            <a:off x="5247229" y="4298699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S-13</a:t>
            </a:r>
          </a:p>
        </p:txBody>
      </p:sp>
      <p:sp>
        <p:nvSpPr>
          <p:cNvPr id="171" name="正方形/長方形 170"/>
          <p:cNvSpPr/>
          <p:nvPr/>
        </p:nvSpPr>
        <p:spPr>
          <a:xfrm>
            <a:off x="5399097" y="4294418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S-14</a:t>
            </a:r>
          </a:p>
        </p:txBody>
      </p:sp>
      <p:sp>
        <p:nvSpPr>
          <p:cNvPr id="172" name="正方形/長方形 171"/>
          <p:cNvSpPr/>
          <p:nvPr/>
        </p:nvSpPr>
        <p:spPr>
          <a:xfrm>
            <a:off x="5559718" y="4295453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S-15</a:t>
            </a:r>
          </a:p>
        </p:txBody>
      </p:sp>
      <p:sp>
        <p:nvSpPr>
          <p:cNvPr id="173" name="正方形/長方形 172"/>
          <p:cNvSpPr/>
          <p:nvPr/>
        </p:nvSpPr>
        <p:spPr>
          <a:xfrm>
            <a:off x="5717157" y="4296938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S-16</a:t>
            </a:r>
          </a:p>
        </p:txBody>
      </p:sp>
      <p:sp>
        <p:nvSpPr>
          <p:cNvPr id="174" name="正方形/長方形 173"/>
          <p:cNvSpPr/>
          <p:nvPr/>
        </p:nvSpPr>
        <p:spPr>
          <a:xfrm>
            <a:off x="5869020" y="4303478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S-17</a:t>
            </a:r>
          </a:p>
        </p:txBody>
      </p:sp>
      <p:sp>
        <p:nvSpPr>
          <p:cNvPr id="175" name="正方形/長方形 174"/>
          <p:cNvSpPr/>
          <p:nvPr/>
        </p:nvSpPr>
        <p:spPr>
          <a:xfrm>
            <a:off x="6026457" y="4304966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S-18</a:t>
            </a:r>
          </a:p>
        </p:txBody>
      </p:sp>
      <p:sp>
        <p:nvSpPr>
          <p:cNvPr id="176" name="正方形/長方形 175"/>
          <p:cNvSpPr/>
          <p:nvPr/>
        </p:nvSpPr>
        <p:spPr>
          <a:xfrm>
            <a:off x="6190857" y="4302488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S-19</a:t>
            </a:r>
          </a:p>
        </p:txBody>
      </p:sp>
      <p:sp>
        <p:nvSpPr>
          <p:cNvPr id="177" name="正方形/長方形 176"/>
          <p:cNvSpPr/>
          <p:nvPr/>
        </p:nvSpPr>
        <p:spPr>
          <a:xfrm>
            <a:off x="6348287" y="4303973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S-20</a:t>
            </a:r>
          </a:p>
        </p:txBody>
      </p:sp>
      <p:sp>
        <p:nvSpPr>
          <p:cNvPr id="178" name="正方形/長方形 177"/>
          <p:cNvSpPr/>
          <p:nvPr/>
        </p:nvSpPr>
        <p:spPr>
          <a:xfrm>
            <a:off x="6500156" y="4299692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S-21</a:t>
            </a:r>
          </a:p>
        </p:txBody>
      </p:sp>
      <p:sp>
        <p:nvSpPr>
          <p:cNvPr id="179" name="正方形/長方形 178"/>
          <p:cNvSpPr/>
          <p:nvPr/>
        </p:nvSpPr>
        <p:spPr>
          <a:xfrm>
            <a:off x="6660465" y="4302782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S-22</a:t>
            </a:r>
          </a:p>
        </p:txBody>
      </p:sp>
      <p:sp>
        <p:nvSpPr>
          <p:cNvPr id="180" name="正方形/長方形 179"/>
          <p:cNvSpPr/>
          <p:nvPr/>
        </p:nvSpPr>
        <p:spPr>
          <a:xfrm>
            <a:off x="6817904" y="4304267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S-23</a:t>
            </a:r>
          </a:p>
        </p:txBody>
      </p:sp>
      <p:sp>
        <p:nvSpPr>
          <p:cNvPr id="181" name="正方形/長方形 180"/>
          <p:cNvSpPr/>
          <p:nvPr/>
        </p:nvSpPr>
        <p:spPr>
          <a:xfrm>
            <a:off x="6969766" y="4310807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S-24</a:t>
            </a:r>
          </a:p>
        </p:txBody>
      </p:sp>
      <p:sp>
        <p:nvSpPr>
          <p:cNvPr id="182" name="正方形/長方形 181"/>
          <p:cNvSpPr/>
          <p:nvPr/>
        </p:nvSpPr>
        <p:spPr>
          <a:xfrm>
            <a:off x="7127205" y="4312295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S-25</a:t>
            </a:r>
          </a:p>
        </p:txBody>
      </p:sp>
      <p:sp>
        <p:nvSpPr>
          <p:cNvPr id="183" name="正方形/長方形 182"/>
          <p:cNvSpPr/>
          <p:nvPr/>
        </p:nvSpPr>
        <p:spPr>
          <a:xfrm>
            <a:off x="7291604" y="4309817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S-26</a:t>
            </a:r>
          </a:p>
        </p:txBody>
      </p:sp>
      <p:sp>
        <p:nvSpPr>
          <p:cNvPr id="184" name="正方形/長方形 183"/>
          <p:cNvSpPr/>
          <p:nvPr/>
        </p:nvSpPr>
        <p:spPr>
          <a:xfrm>
            <a:off x="7449034" y="4311302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S-27</a:t>
            </a:r>
          </a:p>
        </p:txBody>
      </p:sp>
      <p:sp>
        <p:nvSpPr>
          <p:cNvPr id="185" name="正方形/長方形 184"/>
          <p:cNvSpPr/>
          <p:nvPr/>
        </p:nvSpPr>
        <p:spPr>
          <a:xfrm>
            <a:off x="7600905" y="4307021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S-28</a:t>
            </a:r>
          </a:p>
        </p:txBody>
      </p:sp>
      <p:sp>
        <p:nvSpPr>
          <p:cNvPr id="186" name="正方形/長方形 185"/>
          <p:cNvSpPr/>
          <p:nvPr/>
        </p:nvSpPr>
        <p:spPr>
          <a:xfrm>
            <a:off x="7760252" y="4306274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S-29</a:t>
            </a:r>
          </a:p>
        </p:txBody>
      </p:sp>
      <p:sp>
        <p:nvSpPr>
          <p:cNvPr id="187" name="正方形/長方形 186"/>
          <p:cNvSpPr/>
          <p:nvPr/>
        </p:nvSpPr>
        <p:spPr>
          <a:xfrm>
            <a:off x="7917682" y="4307762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S-30</a:t>
            </a:r>
          </a:p>
        </p:txBody>
      </p:sp>
      <p:sp>
        <p:nvSpPr>
          <p:cNvPr id="188" name="正方形/長方形 187"/>
          <p:cNvSpPr/>
          <p:nvPr/>
        </p:nvSpPr>
        <p:spPr>
          <a:xfrm>
            <a:off x="8082081" y="4305281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S-31</a:t>
            </a:r>
          </a:p>
        </p:txBody>
      </p:sp>
      <p:sp>
        <p:nvSpPr>
          <p:cNvPr id="189" name="正方形/長方形 188"/>
          <p:cNvSpPr/>
          <p:nvPr/>
        </p:nvSpPr>
        <p:spPr>
          <a:xfrm>
            <a:off x="8239520" y="4306769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S-32</a:t>
            </a:r>
          </a:p>
        </p:txBody>
      </p:sp>
      <p:sp>
        <p:nvSpPr>
          <p:cNvPr id="190" name="正方形/長方形 189"/>
          <p:cNvSpPr/>
          <p:nvPr/>
        </p:nvSpPr>
        <p:spPr>
          <a:xfrm>
            <a:off x="8391383" y="4302488"/>
            <a:ext cx="156007" cy="205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altLang="ja-JP" sz="1400" baseline="10000" dirty="0">
                <a:solidFill>
                  <a:srgbClr val="000000"/>
                </a:solidFill>
              </a:rPr>
              <a:t>S-33</a:t>
            </a:r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1178145" y="1084360"/>
            <a:ext cx="1119119" cy="232547"/>
          </a:xfrm>
          <a:prstGeom prst="rect">
            <a:avLst/>
          </a:prstGeom>
          <a:noFill/>
        </p:spPr>
        <p:txBody>
          <a:bodyPr wrap="none" lIns="77898" tIns="38949" rIns="77898" bIns="38949" rtlCol="0">
            <a:spAutoFit/>
          </a:bodyPr>
          <a:lstStyle/>
          <a:p>
            <a:r>
              <a:rPr lang="ja-JP" altLang="en-US" sz="1000" dirty="0"/>
              <a:t>比文・言文教育棟</a:t>
            </a:r>
          </a:p>
        </p:txBody>
      </p:sp>
      <p:sp>
        <p:nvSpPr>
          <p:cNvPr id="192" name="円/楕円 191"/>
          <p:cNvSpPr/>
          <p:nvPr/>
        </p:nvSpPr>
        <p:spPr>
          <a:xfrm>
            <a:off x="1301401" y="2688330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93" name="円/楕円 192"/>
          <p:cNvSpPr/>
          <p:nvPr/>
        </p:nvSpPr>
        <p:spPr>
          <a:xfrm>
            <a:off x="8471276" y="2779563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94" name="円/楕円 193"/>
          <p:cNvSpPr/>
          <p:nvPr/>
        </p:nvSpPr>
        <p:spPr>
          <a:xfrm>
            <a:off x="7130338" y="4216401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95" name="円/楕円 194"/>
          <p:cNvSpPr/>
          <p:nvPr/>
        </p:nvSpPr>
        <p:spPr>
          <a:xfrm>
            <a:off x="3970174" y="4200282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96" name="円/楕円 195"/>
          <p:cNvSpPr/>
          <p:nvPr/>
        </p:nvSpPr>
        <p:spPr>
          <a:xfrm>
            <a:off x="3966146" y="1724808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97" name="円/楕円 196"/>
          <p:cNvSpPr/>
          <p:nvPr/>
        </p:nvSpPr>
        <p:spPr>
          <a:xfrm>
            <a:off x="2637417" y="2191173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98" name="円/楕円 197"/>
          <p:cNvSpPr/>
          <p:nvPr/>
        </p:nvSpPr>
        <p:spPr>
          <a:xfrm>
            <a:off x="4844746" y="2666685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199" name="円/楕円 198"/>
          <p:cNvSpPr/>
          <p:nvPr/>
        </p:nvSpPr>
        <p:spPr>
          <a:xfrm>
            <a:off x="6260425" y="2047692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200" name="円/楕円 199"/>
          <p:cNvSpPr/>
          <p:nvPr/>
        </p:nvSpPr>
        <p:spPr>
          <a:xfrm>
            <a:off x="7083168" y="2832126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207" name="円/楕円 206"/>
          <p:cNvSpPr/>
          <p:nvPr/>
        </p:nvSpPr>
        <p:spPr>
          <a:xfrm>
            <a:off x="160990" y="671706"/>
            <a:ext cx="127096" cy="13744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00" baseline="10000" dirty="0">
              <a:solidFill>
                <a:srgbClr val="00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901" y="400304"/>
            <a:ext cx="2036438" cy="263325"/>
          </a:xfrm>
          <a:prstGeom prst="rect">
            <a:avLst/>
          </a:prstGeom>
          <a:noFill/>
        </p:spPr>
        <p:txBody>
          <a:bodyPr wrap="none" lIns="77898" tIns="38949" rIns="77898" bIns="38949" rtlCol="0">
            <a:spAutoFit/>
          </a:bodyPr>
          <a:lstStyle/>
          <a:p>
            <a:r>
              <a:rPr lang="ja-JP" altLang="en-US" sz="1200" dirty="0"/>
              <a:t>九大祭会場（センターゾーン）</a:t>
            </a:r>
          </a:p>
        </p:txBody>
      </p:sp>
      <p:sp>
        <p:nvSpPr>
          <p:cNvPr id="208" name="テキスト ボックス 207"/>
          <p:cNvSpPr txBox="1"/>
          <p:nvPr/>
        </p:nvSpPr>
        <p:spPr>
          <a:xfrm>
            <a:off x="314643" y="609074"/>
            <a:ext cx="1580784" cy="263325"/>
          </a:xfrm>
          <a:prstGeom prst="rect">
            <a:avLst/>
          </a:prstGeom>
          <a:noFill/>
        </p:spPr>
        <p:txBody>
          <a:bodyPr wrap="none" lIns="77898" tIns="38949" rIns="77898" bIns="38949" rtlCol="0">
            <a:spAutoFit/>
          </a:bodyPr>
          <a:lstStyle/>
          <a:p>
            <a:r>
              <a:rPr lang="en-US" altLang="ja-JP" sz="1200" dirty="0"/>
              <a:t>:</a:t>
            </a:r>
            <a:r>
              <a:rPr lang="ja-JP" altLang="en-US" sz="1200" dirty="0"/>
              <a:t>　</a:t>
            </a:r>
            <a:r>
              <a:rPr lang="en-US" altLang="ja-JP" sz="1200" dirty="0" err="1"/>
              <a:t>WiFi</a:t>
            </a:r>
            <a:r>
              <a:rPr lang="en-US" altLang="ja-JP" sz="1200" dirty="0"/>
              <a:t>-BLE-Tag</a:t>
            </a:r>
            <a:r>
              <a:rPr lang="ja-JP" altLang="en-US" sz="1200" dirty="0"/>
              <a:t>の位置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700942" y="3017991"/>
            <a:ext cx="647370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185663" y="2978479"/>
            <a:ext cx="645122" cy="294102"/>
          </a:xfrm>
          <a:prstGeom prst="rect">
            <a:avLst/>
          </a:prstGeom>
          <a:noFill/>
        </p:spPr>
        <p:txBody>
          <a:bodyPr wrap="square" lIns="77898" tIns="38949" rIns="77898" bIns="38949" rtlCol="0">
            <a:spAutoFit/>
          </a:bodyPr>
          <a:lstStyle/>
          <a:p>
            <a:pPr algn="ctr"/>
            <a:r>
              <a:rPr lang="en-US" altLang="ja-JP" sz="1400" dirty="0"/>
              <a:t>200m</a:t>
            </a:r>
            <a:endParaRPr lang="ja-JP" altLang="en-US" sz="1400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8007797" y="1667121"/>
            <a:ext cx="0" cy="17285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7970788" y="1800926"/>
            <a:ext cx="508246" cy="294102"/>
          </a:xfrm>
          <a:prstGeom prst="rect">
            <a:avLst/>
          </a:prstGeom>
          <a:noFill/>
        </p:spPr>
        <p:txBody>
          <a:bodyPr wrap="square" lIns="77898" tIns="38949" rIns="77898" bIns="38949" rtlCol="0">
            <a:spAutoFit/>
          </a:bodyPr>
          <a:lstStyle/>
          <a:p>
            <a:pPr algn="ctr"/>
            <a:r>
              <a:rPr lang="en-US" altLang="ja-JP" sz="1400" dirty="0"/>
              <a:t>40m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331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77250" y="578585"/>
            <a:ext cx="8110362" cy="169916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10533" y="837452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2104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6710533" y="1406084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2105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931243" y="837452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2103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931243" y="1406084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2106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7252" y="145675"/>
            <a:ext cx="491955" cy="494185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en-US" altLang="ja-JP" sz="2700" dirty="0"/>
              <a:t>1F</a:t>
            </a:r>
            <a:endParaRPr lang="ja-JP" altLang="en-US" sz="2700" dirty="0"/>
          </a:p>
        </p:txBody>
      </p:sp>
      <p:sp>
        <p:nvSpPr>
          <p:cNvPr id="22" name="正方形/長方形 21"/>
          <p:cNvSpPr/>
          <p:nvPr/>
        </p:nvSpPr>
        <p:spPr>
          <a:xfrm>
            <a:off x="577250" y="2748983"/>
            <a:ext cx="8110362" cy="169916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94916" y="3007845"/>
            <a:ext cx="692700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2213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7994916" y="3576477"/>
            <a:ext cx="692700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2214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710533" y="3007845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2212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710533" y="3576477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2215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931243" y="3007845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2211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931243" y="3576477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2216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618001" y="3007845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2210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618001" y="3576477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>
                <a:solidFill>
                  <a:schemeClr val="bg1"/>
                </a:solidFill>
              </a:rPr>
              <a:t>2201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838713" y="3007845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2209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3838713" y="3576477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2202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2511038" y="3007845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2208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511038" y="3576477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2203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731750" y="3007845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2207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1731750" y="3576477"/>
            <a:ext cx="779288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2204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77252" y="3007845"/>
            <a:ext cx="663837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2206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77250" y="3576477"/>
            <a:ext cx="663836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2205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77252" y="2316068"/>
            <a:ext cx="491955" cy="494185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en-US" altLang="ja-JP" sz="2700" dirty="0"/>
              <a:t>2F</a:t>
            </a:r>
            <a:endParaRPr lang="ja-JP" altLang="en-US" sz="2700" dirty="0"/>
          </a:p>
        </p:txBody>
      </p:sp>
      <p:sp>
        <p:nvSpPr>
          <p:cNvPr id="40" name="円/楕円 39"/>
          <p:cNvSpPr/>
          <p:nvPr/>
        </p:nvSpPr>
        <p:spPr>
          <a:xfrm>
            <a:off x="1269947" y="578584"/>
            <a:ext cx="923601" cy="49784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2102</a:t>
            </a:r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577251" y="1157161"/>
            <a:ext cx="923601" cy="49784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kumimoji="1" lang="en-US" altLang="ja-JP" dirty="0" smtClean="0"/>
              <a:t>2101</a:t>
            </a:r>
            <a:endParaRPr kumimoji="1" lang="ja-JP" altLang="en-US" dirty="0"/>
          </a:p>
        </p:txBody>
      </p:sp>
      <p:sp>
        <p:nvSpPr>
          <p:cNvPr id="44" name="角丸四角形 43"/>
          <p:cNvSpPr/>
          <p:nvPr/>
        </p:nvSpPr>
        <p:spPr>
          <a:xfrm>
            <a:off x="5767294" y="2876356"/>
            <a:ext cx="1882588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3676705" y="2881132"/>
            <a:ext cx="1882588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角丸四角形 45"/>
          <p:cNvSpPr/>
          <p:nvPr/>
        </p:nvSpPr>
        <p:spPr>
          <a:xfrm>
            <a:off x="1569742" y="2875188"/>
            <a:ext cx="1882588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角丸四角形 46"/>
          <p:cNvSpPr/>
          <p:nvPr/>
        </p:nvSpPr>
        <p:spPr>
          <a:xfrm>
            <a:off x="5767294" y="710738"/>
            <a:ext cx="1882588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角丸四角形 47"/>
          <p:cNvSpPr/>
          <p:nvPr/>
        </p:nvSpPr>
        <p:spPr>
          <a:xfrm>
            <a:off x="418356" y="2881138"/>
            <a:ext cx="971176" cy="81442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角丸四角形 48"/>
          <p:cNvSpPr/>
          <p:nvPr/>
        </p:nvSpPr>
        <p:spPr>
          <a:xfrm>
            <a:off x="7859063" y="2881132"/>
            <a:ext cx="971176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418353" y="1079006"/>
            <a:ext cx="1226605" cy="66117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円/楕円 51"/>
          <p:cNvSpPr/>
          <p:nvPr/>
        </p:nvSpPr>
        <p:spPr>
          <a:xfrm>
            <a:off x="6710530" y="1418323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984075" y="145675"/>
            <a:ext cx="1598950" cy="294131"/>
          </a:xfrm>
          <a:prstGeom prst="rect">
            <a:avLst/>
          </a:prstGeom>
          <a:noFill/>
          <a:ln>
            <a:noFill/>
          </a:ln>
        </p:spPr>
        <p:txBody>
          <a:bodyPr wrap="square" lIns="77925" tIns="38963" rIns="77925" bIns="38963" rtlCol="0">
            <a:spAutoFit/>
          </a:bodyPr>
          <a:lstStyle/>
          <a:p>
            <a:r>
              <a:rPr lang="ja-JP" altLang="en-US" sz="1400" dirty="0"/>
              <a:t>タグの利用範囲</a:t>
            </a:r>
            <a:endParaRPr lang="en-US" altLang="ja-JP" sz="1400" dirty="0"/>
          </a:p>
        </p:txBody>
      </p:sp>
      <p:cxnSp>
        <p:nvCxnSpPr>
          <p:cNvPr id="64" name="直線矢印コネクタ 63"/>
          <p:cNvCxnSpPr>
            <a:stCxn id="63" idx="2"/>
          </p:cNvCxnSpPr>
          <p:nvPr/>
        </p:nvCxnSpPr>
        <p:spPr>
          <a:xfrm flipH="1">
            <a:off x="7380944" y="439806"/>
            <a:ext cx="402606" cy="270932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6272895" y="4561075"/>
            <a:ext cx="2832639" cy="294131"/>
          </a:xfrm>
          <a:prstGeom prst="rect">
            <a:avLst/>
          </a:prstGeom>
          <a:noFill/>
          <a:ln>
            <a:noFill/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ja-JP" altLang="en-US" sz="1400" dirty="0"/>
              <a:t>九大祭会場（センター２号館）</a:t>
            </a:r>
            <a:endParaRPr lang="en-US" altLang="ja-JP" sz="1400" dirty="0"/>
          </a:p>
        </p:txBody>
      </p:sp>
      <p:sp>
        <p:nvSpPr>
          <p:cNvPr id="60" name="円/楕円 59"/>
          <p:cNvSpPr/>
          <p:nvPr/>
        </p:nvSpPr>
        <p:spPr>
          <a:xfrm>
            <a:off x="920782" y="1164803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773652" y="3392256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2537081" y="3398220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4617999" y="3626816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6726160" y="3588716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8211380" y="3588716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6602733" y="4876690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6784075" y="4808974"/>
            <a:ext cx="1934731" cy="294131"/>
          </a:xfrm>
          <a:prstGeom prst="rect">
            <a:avLst/>
          </a:prstGeom>
          <a:noFill/>
          <a:ln>
            <a:noFill/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ja-JP" sz="1400" dirty="0"/>
              <a:t>:</a:t>
            </a:r>
            <a:r>
              <a:rPr lang="ja-JP" altLang="en-US" sz="1400" dirty="0"/>
              <a:t>　</a:t>
            </a:r>
            <a:r>
              <a:rPr lang="en-US" altLang="ja-JP" sz="1400" dirty="0" err="1"/>
              <a:t>WiFi</a:t>
            </a:r>
            <a:r>
              <a:rPr lang="en-US" altLang="ja-JP" sz="1400" dirty="0"/>
              <a:t>-BLE-Tag</a:t>
            </a:r>
            <a:r>
              <a:rPr lang="ja-JP" altLang="en-US" sz="1400" dirty="0"/>
              <a:t>位置</a:t>
            </a:r>
            <a:endParaRPr lang="en-US" altLang="ja-JP" sz="14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577250" y="2370181"/>
            <a:ext cx="814155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4315813" y="2337713"/>
            <a:ext cx="629082" cy="294131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ja-JP" sz="1400" dirty="0"/>
              <a:t>120m</a:t>
            </a:r>
            <a:endParaRPr lang="ja-JP" altLang="en-US" sz="1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88471" y="88157"/>
            <a:ext cx="1851646" cy="355686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タグ</a:t>
            </a:r>
            <a:r>
              <a:rPr lang="en-US" altLang="ja-JP" dirty="0" smtClean="0">
                <a:solidFill>
                  <a:srgbClr val="FF0000"/>
                </a:solidFill>
              </a:rPr>
              <a:t>ID</a:t>
            </a:r>
            <a:r>
              <a:rPr lang="ja-JP" altLang="en-US" dirty="0" smtClean="0">
                <a:solidFill>
                  <a:srgbClr val="FF0000"/>
                </a:solidFill>
              </a:rPr>
              <a:t>と設置場所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3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/>
        </p:nvSpPr>
        <p:spPr>
          <a:xfrm>
            <a:off x="577251" y="577428"/>
            <a:ext cx="8110362" cy="169916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511038" y="836291"/>
            <a:ext cx="779288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2304</a:t>
            </a:r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3838713" y="836291"/>
            <a:ext cx="779287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2305</a:t>
            </a:r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994916" y="836291"/>
            <a:ext cx="692700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2309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994916" y="1404923"/>
            <a:ext cx="692700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2310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5931245" y="836291"/>
            <a:ext cx="779287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2307</a:t>
            </a:r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577253" y="836291"/>
            <a:ext cx="663837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2302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577251" y="1404923"/>
            <a:ext cx="663836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2301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577253" y="144516"/>
            <a:ext cx="491937" cy="494175"/>
          </a:xfrm>
          <a:prstGeom prst="rect">
            <a:avLst/>
          </a:prstGeom>
          <a:noFill/>
        </p:spPr>
        <p:txBody>
          <a:bodyPr wrap="none" lIns="77916" tIns="38958" rIns="77916" bIns="38958" rtlCol="0">
            <a:spAutoFit/>
          </a:bodyPr>
          <a:lstStyle/>
          <a:p>
            <a:r>
              <a:rPr lang="en-US" altLang="ja-JP" sz="2700" dirty="0"/>
              <a:t>3F</a:t>
            </a:r>
            <a:endParaRPr lang="ja-JP" altLang="en-US" sz="2700" dirty="0"/>
          </a:p>
        </p:txBody>
      </p:sp>
      <p:sp>
        <p:nvSpPr>
          <p:cNvPr id="62" name="正方形/長方形 61"/>
          <p:cNvSpPr/>
          <p:nvPr/>
        </p:nvSpPr>
        <p:spPr>
          <a:xfrm>
            <a:off x="1731750" y="836291"/>
            <a:ext cx="779288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2303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4618002" y="836291"/>
            <a:ext cx="779287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2306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6710530" y="836291"/>
            <a:ext cx="779287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2308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62818" y="2711442"/>
            <a:ext cx="8110362" cy="169916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2496604" y="2970305"/>
            <a:ext cx="779288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2404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3824281" y="2970305"/>
            <a:ext cx="1558575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2405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7980482" y="2970305"/>
            <a:ext cx="692700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2408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7980482" y="3538937"/>
            <a:ext cx="692700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2409</a:t>
            </a:r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5916812" y="2970305"/>
            <a:ext cx="779287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2406</a:t>
            </a:r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562819" y="2970305"/>
            <a:ext cx="663837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2402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562818" y="3538937"/>
            <a:ext cx="663836" cy="5686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2401</a:t>
            </a:r>
            <a:endParaRPr kumimoji="1" lang="ja-JP" altLang="en-US" dirty="0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62821" y="2278530"/>
            <a:ext cx="491937" cy="494175"/>
          </a:xfrm>
          <a:prstGeom prst="rect">
            <a:avLst/>
          </a:prstGeom>
          <a:noFill/>
        </p:spPr>
        <p:txBody>
          <a:bodyPr wrap="none" lIns="77916" tIns="38958" rIns="77916" bIns="38958" rtlCol="0">
            <a:spAutoFit/>
          </a:bodyPr>
          <a:lstStyle/>
          <a:p>
            <a:r>
              <a:rPr lang="en-US" altLang="ja-JP" sz="2700" dirty="0"/>
              <a:t>4F</a:t>
            </a:r>
            <a:endParaRPr lang="ja-JP" altLang="en-US" sz="27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717317" y="2970305"/>
            <a:ext cx="779288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2403</a:t>
            </a:r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6696097" y="2970305"/>
            <a:ext cx="779287" cy="1137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r>
              <a:rPr kumimoji="1" lang="en-US" altLang="ja-JP" dirty="0" smtClean="0"/>
              <a:t>2407</a:t>
            </a:r>
            <a:endParaRPr kumimoji="1" lang="ja-JP" altLang="en-US" dirty="0"/>
          </a:p>
        </p:txBody>
      </p:sp>
      <p:sp>
        <p:nvSpPr>
          <p:cNvPr id="89" name="角丸四角形 88"/>
          <p:cNvSpPr/>
          <p:nvPr/>
        </p:nvSpPr>
        <p:spPr>
          <a:xfrm>
            <a:off x="5754806" y="710739"/>
            <a:ext cx="1882589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角丸四角形 89"/>
          <p:cNvSpPr/>
          <p:nvPr/>
        </p:nvSpPr>
        <p:spPr>
          <a:xfrm>
            <a:off x="3676705" y="710739"/>
            <a:ext cx="1882588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角丸四角形 90"/>
          <p:cNvSpPr/>
          <p:nvPr/>
        </p:nvSpPr>
        <p:spPr>
          <a:xfrm>
            <a:off x="1569742" y="710739"/>
            <a:ext cx="1882588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角丸四角形 94"/>
          <p:cNvSpPr/>
          <p:nvPr/>
        </p:nvSpPr>
        <p:spPr>
          <a:xfrm>
            <a:off x="5754803" y="2835995"/>
            <a:ext cx="1882588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角丸四角形 95"/>
          <p:cNvSpPr/>
          <p:nvPr/>
        </p:nvSpPr>
        <p:spPr>
          <a:xfrm>
            <a:off x="7844122" y="2843593"/>
            <a:ext cx="971176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角丸四角形 96"/>
          <p:cNvSpPr/>
          <p:nvPr/>
        </p:nvSpPr>
        <p:spPr>
          <a:xfrm>
            <a:off x="7859063" y="710739"/>
            <a:ext cx="971176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角丸四角形 97"/>
          <p:cNvSpPr/>
          <p:nvPr/>
        </p:nvSpPr>
        <p:spPr>
          <a:xfrm>
            <a:off x="418357" y="710742"/>
            <a:ext cx="971176" cy="81326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角丸四角形 98"/>
          <p:cNvSpPr/>
          <p:nvPr/>
        </p:nvSpPr>
        <p:spPr>
          <a:xfrm>
            <a:off x="418357" y="2835994"/>
            <a:ext cx="971176" cy="83322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790145" y="1226666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2555776" y="1167595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4618000" y="1167595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6376070" y="1167595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234530" y="1385783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775204" y="3360680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1990033" y="3298670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6413552" y="3298670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8219590" y="3572090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角丸四角形 109"/>
          <p:cNvSpPr/>
          <p:nvPr/>
        </p:nvSpPr>
        <p:spPr>
          <a:xfrm>
            <a:off x="1569742" y="2826406"/>
            <a:ext cx="1075567" cy="13906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6602733" y="4876691"/>
            <a:ext cx="237676" cy="178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16" tIns="38958" rIns="77916" bIns="38958"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784076" y="4808975"/>
            <a:ext cx="1934731" cy="294120"/>
          </a:xfrm>
          <a:prstGeom prst="rect">
            <a:avLst/>
          </a:prstGeom>
          <a:noFill/>
          <a:ln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altLang="ja-JP" sz="1400" dirty="0"/>
              <a:t>:</a:t>
            </a:r>
            <a:r>
              <a:rPr lang="ja-JP" altLang="en-US" sz="1400" dirty="0"/>
              <a:t>　</a:t>
            </a:r>
            <a:r>
              <a:rPr lang="en-US" altLang="ja-JP" sz="1400" dirty="0" err="1"/>
              <a:t>WiFi</a:t>
            </a:r>
            <a:r>
              <a:rPr lang="en-US" altLang="ja-JP" sz="1400" dirty="0"/>
              <a:t>-BLE-Tag</a:t>
            </a:r>
            <a:r>
              <a:rPr lang="ja-JP" altLang="en-US" sz="1400" dirty="0"/>
              <a:t>位置</a:t>
            </a:r>
            <a:endParaRPr lang="en-US" altLang="ja-JP" sz="1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272896" y="4561076"/>
            <a:ext cx="2832639" cy="294120"/>
          </a:xfrm>
          <a:prstGeom prst="rect">
            <a:avLst/>
          </a:prstGeom>
          <a:noFill/>
          <a:ln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ja-JP" altLang="en-US" sz="1400" dirty="0"/>
              <a:t>九大祭会場（センター２号館）</a:t>
            </a:r>
            <a:endParaRPr lang="en-US" altLang="ja-JP" sz="1400" dirty="0"/>
          </a:p>
        </p:txBody>
      </p:sp>
      <p:cxnSp>
        <p:nvCxnSpPr>
          <p:cNvPr id="48" name="直線矢印コネクタ 47"/>
          <p:cNvCxnSpPr/>
          <p:nvPr/>
        </p:nvCxnSpPr>
        <p:spPr>
          <a:xfrm>
            <a:off x="577251" y="2370181"/>
            <a:ext cx="814155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/>
          <p:cNvSpPr txBox="1"/>
          <p:nvPr/>
        </p:nvSpPr>
        <p:spPr>
          <a:xfrm>
            <a:off x="4315813" y="2337713"/>
            <a:ext cx="629082" cy="294120"/>
          </a:xfrm>
          <a:prstGeom prst="rect">
            <a:avLst/>
          </a:prstGeom>
          <a:noFill/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altLang="ja-JP" sz="1400" dirty="0"/>
              <a:t>120m</a:t>
            </a:r>
            <a:endParaRPr lang="ja-JP" altLang="en-US" sz="14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988475" y="133806"/>
            <a:ext cx="1851628" cy="355676"/>
          </a:xfrm>
          <a:prstGeom prst="rect">
            <a:avLst/>
          </a:prstGeom>
          <a:noFill/>
        </p:spPr>
        <p:txBody>
          <a:bodyPr wrap="none" lIns="77916" tIns="38958" rIns="77916" bIns="38958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タグ</a:t>
            </a:r>
            <a:r>
              <a:rPr kumimoji="1" lang="en-US" altLang="ja-JP" dirty="0" smtClean="0">
                <a:solidFill>
                  <a:srgbClr val="FF0000"/>
                </a:solidFill>
              </a:rPr>
              <a:t>ID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と設置場所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67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NFC</a:t>
            </a:r>
            <a:r>
              <a:rPr lang="ja-JP" altLang="en-US" dirty="0" smtClean="0"/>
              <a:t>を用いた</a:t>
            </a:r>
            <a:r>
              <a:rPr lang="en-US" altLang="ja-JP" dirty="0" smtClean="0"/>
              <a:t>O2O</a:t>
            </a:r>
            <a:r>
              <a:rPr lang="ja-JP" altLang="en-US" dirty="0" smtClean="0"/>
              <a:t>事業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"/>
          </p:nvPr>
        </p:nvSpPr>
        <p:spPr>
          <a:xfrm>
            <a:off x="457200" y="1198969"/>
            <a:ext cx="8229600" cy="3292267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 smtClean="0"/>
              <a:t>LinkPlace</a:t>
            </a:r>
            <a:r>
              <a:rPr lang="ja-JP" altLang="en-US" dirty="0"/>
              <a:t> </a:t>
            </a:r>
            <a:r>
              <a:rPr lang="en-US" altLang="ja-JP" dirty="0" smtClean="0"/>
              <a:t>for Exhibition</a:t>
            </a:r>
            <a:endParaRPr lang="en-US" altLang="ja-JP" sz="1400" dirty="0" smtClean="0"/>
          </a:p>
          <a:p>
            <a:pPr lvl="1"/>
            <a:r>
              <a:rPr lang="ja-JP" altLang="en-US" dirty="0"/>
              <a:t>凸版印刷社が開発した</a:t>
            </a:r>
            <a:r>
              <a:rPr lang="en-US" altLang="ja-JP" dirty="0"/>
              <a:t>O2O</a:t>
            </a:r>
            <a:r>
              <a:rPr lang="ja-JP" altLang="en-US" dirty="0" smtClean="0"/>
              <a:t>システム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展示会で展示物の資料を</a:t>
            </a:r>
            <a:r>
              <a:rPr lang="en-US" altLang="ja-JP" dirty="0" err="1" smtClean="0"/>
              <a:t>Evernote</a:t>
            </a:r>
            <a:r>
              <a:rPr lang="ja-JP" altLang="en-US" dirty="0" smtClean="0"/>
              <a:t>に保存できる</a:t>
            </a:r>
            <a:endParaRPr lang="en-US" altLang="ja-JP" dirty="0"/>
          </a:p>
          <a:p>
            <a:pPr marL="274320" lvl="1" indent="0">
              <a:buNone/>
            </a:pPr>
            <a:endParaRPr lang="en-US" altLang="ja-JP" dirty="0"/>
          </a:p>
          <a:p>
            <a:pPr marL="274320" lvl="1" indent="0">
              <a:buNone/>
            </a:pPr>
            <a:r>
              <a:rPr kumimoji="1" lang="ja-JP" altLang="en-US" dirty="0" smtClean="0">
                <a:solidFill>
                  <a:srgbClr val="0070C0"/>
                </a:solidFill>
              </a:rPr>
              <a:t>システム</a:t>
            </a:r>
            <a:endParaRPr kumimoji="1" lang="en-US" altLang="ja-JP" dirty="0" smtClean="0">
              <a:solidFill>
                <a:srgbClr val="0070C0"/>
              </a:solidFill>
            </a:endParaRPr>
          </a:p>
          <a:p>
            <a:pPr marL="274320" lvl="1" indent="0">
              <a:buNone/>
            </a:pPr>
            <a:r>
              <a:rPr lang="ja-JP" altLang="en-US" dirty="0" smtClean="0"/>
              <a:t>・ユーザは自身の</a:t>
            </a:r>
            <a:r>
              <a:rPr lang="en-US" altLang="ja-JP" dirty="0" err="1" smtClean="0"/>
              <a:t>Evernote</a:t>
            </a:r>
            <a:r>
              <a:rPr lang="ja-JP" altLang="en-US" dirty="0" smtClean="0"/>
              <a:t>アカウント</a:t>
            </a:r>
            <a:endParaRPr lang="en-US" altLang="ja-JP" dirty="0" smtClean="0"/>
          </a:p>
          <a:p>
            <a:pPr marL="274320" lvl="1" indent="0">
              <a:buNone/>
            </a:pPr>
            <a:r>
              <a:rPr lang="ja-JP" altLang="en-US" dirty="0" smtClean="0"/>
              <a:t>　の情報が入った</a:t>
            </a:r>
            <a:r>
              <a:rPr lang="en-US" altLang="ja-JP" dirty="0" smtClean="0"/>
              <a:t>IC</a:t>
            </a:r>
            <a:r>
              <a:rPr lang="ja-JP" altLang="en-US" dirty="0" smtClean="0"/>
              <a:t>チップをリストバン</a:t>
            </a:r>
            <a:endParaRPr lang="en-US" altLang="ja-JP" dirty="0" smtClean="0"/>
          </a:p>
          <a:p>
            <a:pPr marL="274320" lvl="1" indent="0">
              <a:buNone/>
            </a:pPr>
            <a:r>
              <a:rPr lang="ja-JP" altLang="en-US" dirty="0" smtClean="0"/>
              <a:t>　ドとして装着</a:t>
            </a:r>
            <a:endParaRPr lang="en-US" altLang="ja-JP" dirty="0" smtClean="0"/>
          </a:p>
          <a:p>
            <a:pPr marL="274320" lvl="1" indent="0">
              <a:buNone/>
            </a:pPr>
            <a:r>
              <a:rPr kumimoji="1" lang="ja-JP" altLang="en-US" dirty="0" smtClean="0"/>
              <a:t>・展示物の前に設置している</a:t>
            </a:r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リーダ</a:t>
            </a:r>
            <a:endParaRPr kumimoji="1" lang="en-US" altLang="ja-JP" dirty="0" smtClean="0"/>
          </a:p>
          <a:p>
            <a:pPr marL="274320" lvl="1" indent="0">
              <a:buNone/>
            </a:pPr>
            <a:r>
              <a:rPr kumimoji="1" lang="ja-JP" altLang="en-US" dirty="0" smtClean="0"/>
              <a:t>　にリストバンドをかざすことで自身の</a:t>
            </a:r>
            <a:endParaRPr kumimoji="1" lang="en-US" altLang="ja-JP" dirty="0" smtClean="0"/>
          </a:p>
          <a:p>
            <a:pPr marL="274320" lvl="1" indent="0">
              <a:buNone/>
            </a:pPr>
            <a:r>
              <a:rPr kumimoji="1" lang="ja-JP" altLang="en-US" dirty="0" smtClean="0"/>
              <a:t>　</a:t>
            </a:r>
            <a:r>
              <a:rPr kumimoji="1" lang="en-US" altLang="ja-JP" dirty="0" err="1" smtClean="0"/>
              <a:t>Evernote</a:t>
            </a:r>
            <a:r>
              <a:rPr kumimoji="1" lang="ja-JP" altLang="en-US" dirty="0" smtClean="0"/>
              <a:t>に資料が保存される</a:t>
            </a:r>
            <a:endParaRPr kumimoji="1" lang="en-US" altLang="ja-JP" dirty="0"/>
          </a:p>
          <a:p>
            <a:endParaRPr lang="en-US" altLang="ja-JP" dirty="0" smtClean="0"/>
          </a:p>
          <a:p>
            <a:endParaRPr kumimoji="1" lang="en-US" altLang="ja-JP" dirty="0" smtClean="0"/>
          </a:p>
        </p:txBody>
      </p:sp>
      <p:pic>
        <p:nvPicPr>
          <p:cNvPr id="2050" name="Picture 2" descr="C:\Users\sonoda\Desktop\news139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445964"/>
            <a:ext cx="2662932" cy="22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5414042" y="377329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ja-JP" altLang="en-US" sz="1000" dirty="0" smtClean="0"/>
              <a:t>出典：</a:t>
            </a:r>
            <a:r>
              <a:rPr lang="en-US" altLang="ja-JP" sz="1000" dirty="0">
                <a:hlinkClick r:id="rId3"/>
              </a:rPr>
              <a:t>http://www.toppan.co.jp/news/newsrelease1395.html</a:t>
            </a:r>
            <a:endParaRPr lang="en-US" altLang="ja-JP" sz="1000" dirty="0"/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160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位置情報</a:t>
            </a:r>
            <a:r>
              <a:rPr kumimoji="1" lang="ja-JP" altLang="en-US" dirty="0" smtClean="0"/>
              <a:t>を用いた</a:t>
            </a:r>
            <a:r>
              <a:rPr kumimoji="1" lang="en-US" altLang="ja-JP" dirty="0" smtClean="0"/>
              <a:t>O2O</a:t>
            </a:r>
            <a:r>
              <a:rPr lang="ja-JP" altLang="en-US" dirty="0"/>
              <a:t>事業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"/>
          </p:nvPr>
        </p:nvSpPr>
        <p:spPr>
          <a:xfrm>
            <a:off x="117577" y="947889"/>
            <a:ext cx="8229600" cy="3292267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GPS</a:t>
            </a:r>
            <a:r>
              <a:rPr lang="ja-JP" altLang="en-US" dirty="0" err="1" smtClean="0"/>
              <a:t>，</a:t>
            </a:r>
            <a:r>
              <a:rPr lang="en-US" altLang="ja-JP" dirty="0" smtClean="0"/>
              <a:t>IMES</a:t>
            </a:r>
            <a:r>
              <a:rPr lang="en-US" altLang="ja-JP" sz="1400" dirty="0" smtClean="0"/>
              <a:t>[7]</a:t>
            </a:r>
            <a:r>
              <a:rPr lang="ja-JP" altLang="en-US" dirty="0" err="1" smtClean="0"/>
              <a:t>，</a:t>
            </a:r>
            <a:r>
              <a:rPr lang="ja-JP" altLang="en-US" dirty="0" smtClean="0"/>
              <a:t>無線</a:t>
            </a:r>
            <a:r>
              <a:rPr lang="en-US" altLang="ja-JP" dirty="0" smtClean="0"/>
              <a:t>LAN</a:t>
            </a:r>
            <a:r>
              <a:rPr lang="ja-JP" altLang="en-US" dirty="0" smtClean="0"/>
              <a:t>等による位置推定を用いた</a:t>
            </a:r>
            <a:r>
              <a:rPr lang="en-US" altLang="ja-JP" dirty="0" smtClean="0"/>
              <a:t>O2O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Smart </a:t>
            </a:r>
            <a:r>
              <a:rPr lang="en-US" altLang="ja-JP" dirty="0" err="1" smtClean="0"/>
              <a:t>infospot</a:t>
            </a:r>
            <a:endParaRPr lang="en-US" altLang="ja-JP" sz="1400" dirty="0" smtClean="0"/>
          </a:p>
          <a:p>
            <a:pPr lvl="1"/>
            <a:r>
              <a:rPr lang="ja-JP" altLang="en-US" dirty="0" smtClean="0"/>
              <a:t>フロア内に</a:t>
            </a:r>
            <a:r>
              <a:rPr lang="en-US" altLang="ja-JP" dirty="0" smtClean="0"/>
              <a:t>Wi-Fi</a:t>
            </a:r>
            <a:r>
              <a:rPr lang="ja-JP" altLang="en-US" dirty="0" smtClean="0"/>
              <a:t>ルータを設置し，無線</a:t>
            </a:r>
            <a:r>
              <a:rPr lang="en-US" altLang="ja-JP" dirty="0" smtClean="0"/>
              <a:t>LAN</a:t>
            </a:r>
            <a:r>
              <a:rPr lang="ja-JP" altLang="en-US" dirty="0" smtClean="0"/>
              <a:t>による位置推定を行い，ユーザの位置に応じたコンテンツを</a:t>
            </a:r>
            <a:r>
              <a:rPr lang="en-US" altLang="ja-JP" dirty="0" smtClean="0"/>
              <a:t>Push</a:t>
            </a:r>
            <a:r>
              <a:rPr lang="ja-JP" altLang="en-US" dirty="0" smtClean="0"/>
              <a:t>配信する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絶対座標による測位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r>
              <a:rPr lang="ja-JP" altLang="en-US" dirty="0" smtClean="0"/>
              <a:t>導入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博物館，展示会のナビゲーション</a:t>
            </a:r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46903" y="4422963"/>
            <a:ext cx="4192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http://</a:t>
            </a:r>
            <a:r>
              <a:rPr lang="en-US" altLang="ja-JP" sz="1200" dirty="0" err="1"/>
              <a:t>www.slideshare.net</a:t>
            </a:r>
            <a:r>
              <a:rPr lang="en-US" altLang="ja-JP" sz="1200" dirty="0"/>
              <a:t>/</a:t>
            </a:r>
            <a:r>
              <a:rPr lang="en-US" altLang="ja-JP" sz="1200" dirty="0" err="1"/>
              <a:t>MochaKona</a:t>
            </a:r>
            <a:r>
              <a:rPr lang="en-US" altLang="ja-JP" sz="1200" dirty="0"/>
              <a:t>/smartinfospot-9790753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941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研究背景</a:t>
            </a:r>
            <a:endParaRPr lang="en-US" altLang="ja-JP" dirty="0" smtClean="0"/>
          </a:p>
          <a:p>
            <a:r>
              <a:rPr kumimoji="1" lang="ja-JP" altLang="en-US" dirty="0" smtClean="0"/>
              <a:t>提案システム</a:t>
            </a:r>
            <a:endParaRPr kumimoji="1" lang="en-US" altLang="ja-JP" dirty="0" smtClean="0"/>
          </a:p>
          <a:p>
            <a:r>
              <a:rPr lang="ja-JP" altLang="en-US" dirty="0" smtClean="0"/>
              <a:t>実証実験</a:t>
            </a:r>
            <a:endParaRPr lang="en-US" altLang="ja-JP" dirty="0" smtClean="0"/>
          </a:p>
          <a:p>
            <a:r>
              <a:rPr lang="ja-JP" altLang="en-US" dirty="0" smtClean="0"/>
              <a:t>実験結果・評価</a:t>
            </a:r>
            <a:endParaRPr lang="en-US" altLang="ja-JP" dirty="0" smtClean="0"/>
          </a:p>
          <a:p>
            <a:r>
              <a:rPr kumimoji="1" lang="ja-JP" altLang="en-US" dirty="0" smtClean="0"/>
              <a:t>まとめ</a:t>
            </a:r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92670-858E-F64D-AD17-64479D18F05C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1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iBeacon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/>
              <a:t>リージョン監視</a:t>
            </a:r>
            <a:endParaRPr lang="en-US" altLang="ja-JP" sz="1800" dirty="0"/>
          </a:p>
          <a:p>
            <a:pPr lvl="1"/>
            <a:r>
              <a:rPr lang="en-US" altLang="ja-JP" sz="1600" dirty="0"/>
              <a:t>Beacon</a:t>
            </a:r>
            <a:r>
              <a:rPr lang="ja-JP" altLang="en-US" sz="1600" dirty="0"/>
              <a:t>エリアへの入場，退場イベント検知</a:t>
            </a:r>
            <a:endParaRPr lang="en-US" altLang="ja-JP" sz="1600" dirty="0"/>
          </a:p>
          <a:p>
            <a:pPr lvl="1"/>
            <a:r>
              <a:rPr lang="ja-JP" altLang="en-US" sz="1600" dirty="0"/>
              <a:t>バックグラウンドでも</a:t>
            </a:r>
            <a:r>
              <a:rPr lang="en-US" altLang="ja-JP" sz="1600" dirty="0"/>
              <a:t>◯</a:t>
            </a:r>
            <a:r>
              <a:rPr lang="ja-JP" altLang="en-US" sz="1600" dirty="0"/>
              <a:t>　</a:t>
            </a:r>
            <a:r>
              <a:rPr lang="en-US" altLang="ja-JP" sz="1600" dirty="0"/>
              <a:t>⇒</a:t>
            </a:r>
            <a:r>
              <a:rPr lang="ja-JP" altLang="en-US" sz="1600"/>
              <a:t>　アラートは可</a:t>
            </a:r>
            <a:endParaRPr lang="en-US" altLang="ja-JP" sz="1600" dirty="0"/>
          </a:p>
          <a:p>
            <a:r>
              <a:rPr lang="ja-JP" altLang="en-US" sz="1800" dirty="0"/>
              <a:t>レージング</a:t>
            </a:r>
            <a:endParaRPr lang="en-US" altLang="ja-JP" sz="1800" dirty="0"/>
          </a:p>
          <a:p>
            <a:pPr lvl="1"/>
            <a:r>
              <a:rPr lang="en-US" altLang="ja-JP" sz="1600" dirty="0"/>
              <a:t>Beacon</a:t>
            </a:r>
            <a:r>
              <a:rPr lang="ja-JP" altLang="en-US" sz="1600" dirty="0"/>
              <a:t>距離測定</a:t>
            </a:r>
            <a:endParaRPr lang="en-US" altLang="ja-JP" sz="1600" dirty="0"/>
          </a:p>
          <a:p>
            <a:pPr lvl="1"/>
            <a:r>
              <a:rPr lang="ja-JP" altLang="en-US" sz="1600" dirty="0"/>
              <a:t>具体的なものは分からない（</a:t>
            </a:r>
            <a:r>
              <a:rPr lang="en-US" altLang="ja-JP" sz="1600" dirty="0"/>
              <a:t>Near</a:t>
            </a:r>
            <a:r>
              <a:rPr lang="ja-JP" altLang="en-US" sz="1600" dirty="0"/>
              <a:t>，</a:t>
            </a:r>
            <a:r>
              <a:rPr lang="en-US" altLang="ja-JP" sz="1600" dirty="0"/>
              <a:t>Far</a:t>
            </a:r>
            <a:r>
              <a:rPr lang="ja-JP" altLang="en-US" sz="1600" dirty="0"/>
              <a:t>）</a:t>
            </a:r>
            <a:endParaRPr lang="en-US" altLang="ja-JP" sz="1600" dirty="0"/>
          </a:p>
          <a:p>
            <a:pPr lvl="1"/>
            <a:r>
              <a:rPr lang="ja-JP" altLang="en-US" sz="1600" dirty="0"/>
              <a:t>バックグラウンドは</a:t>
            </a:r>
            <a:r>
              <a:rPr lang="en-US" altLang="ja-JP" sz="1600" dirty="0"/>
              <a:t>×</a:t>
            </a:r>
          </a:p>
          <a:p>
            <a:pPr marL="57125" indent="0">
              <a:buNone/>
            </a:pPr>
            <a:endParaRPr lang="en-US" altLang="ja-JP" dirty="0"/>
          </a:p>
          <a:p>
            <a:pPr marL="57125" indent="0">
              <a:buNone/>
            </a:pPr>
            <a:r>
              <a:rPr lang="ja-JP" altLang="en-US" dirty="0" smtClean="0"/>
              <a:t>ただのトリガーでしかない。イベント時に何をさせるかはアプリ次第。</a:t>
            </a:r>
            <a:endParaRPr lang="en-US" altLang="ja-JP" dirty="0" smtClean="0"/>
          </a:p>
          <a:p>
            <a:pPr marL="57125" indent="0">
              <a:buNone/>
            </a:pPr>
            <a:r>
              <a:rPr lang="ja-JP" altLang="en-US" sz="1600" dirty="0"/>
              <a:t>例）タグの検知を</a:t>
            </a:r>
            <a:r>
              <a:rPr lang="en-US" altLang="ja-JP" sz="1600" dirty="0" err="1"/>
              <a:t>ibeacon</a:t>
            </a:r>
            <a:r>
              <a:rPr lang="ja-JP" altLang="en-US" sz="1600" dirty="0"/>
              <a:t>で，その後のコンテンツ取得は</a:t>
            </a:r>
            <a:r>
              <a:rPr lang="en-US" altLang="ja-JP" sz="1600" dirty="0"/>
              <a:t>SNFC</a:t>
            </a:r>
            <a:r>
              <a:rPr lang="ja-JP" altLang="en-US" sz="1600" dirty="0"/>
              <a:t>など</a:t>
            </a:r>
            <a:endParaRPr lang="en-US" altLang="ja-JP" sz="1600" dirty="0"/>
          </a:p>
          <a:p>
            <a:pPr lvl="1"/>
            <a:endParaRPr lang="en-US" altLang="ja-JP" sz="12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94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167593"/>
            <a:ext cx="5562600" cy="503947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インターネット上のコンテンツ量は年々増加</a:t>
            </a:r>
            <a:endParaRPr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8" name="図 7" descr="con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32" y="1554015"/>
            <a:ext cx="5045149" cy="2428582"/>
          </a:xfrm>
          <a:prstGeom prst="rect">
            <a:avLst/>
          </a:prstGeom>
        </p:spPr>
      </p:pic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457204" y="1974122"/>
            <a:ext cx="2983841" cy="1260409"/>
          </a:xfrm>
          <a:prstGeom prst="rect">
            <a:avLst/>
          </a:prstGeom>
        </p:spPr>
        <p:txBody>
          <a:bodyPr vert="horz" lIns="91399" tIns="45698" rIns="91399" bIns="45698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アクセス方法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	</a:t>
            </a:r>
            <a:r>
              <a:rPr lang="ja-JP" altLang="en-US" sz="1800" dirty="0"/>
              <a:t>検索サービス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	</a:t>
            </a:r>
            <a:r>
              <a:rPr lang="en-US" altLang="ja-JP" sz="1800" dirty="0">
                <a:solidFill>
                  <a:srgbClr val="FF0000"/>
                </a:solidFill>
              </a:rPr>
              <a:t>O2O</a:t>
            </a:r>
            <a:r>
              <a:rPr lang="ja-JP" altLang="en-US" sz="1800" dirty="0">
                <a:solidFill>
                  <a:srgbClr val="FF0000"/>
                </a:solidFill>
              </a:rPr>
              <a:t>サービス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lvl="1"/>
            <a:endParaRPr lang="en-US" altLang="ja-JP" dirty="0" smtClean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01005" y="3886940"/>
            <a:ext cx="7825183" cy="794123"/>
          </a:xfrm>
          <a:prstGeom prst="rect">
            <a:avLst/>
          </a:prstGeom>
        </p:spPr>
        <p:txBody>
          <a:bodyPr vert="horz" lIns="91399" tIns="45698" rIns="91399" bIns="45698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u="sng" dirty="0" smtClean="0"/>
              <a:t>O2O</a:t>
            </a:r>
            <a:r>
              <a:rPr lang="ja-JP" altLang="en-US" u="sng" dirty="0" smtClean="0"/>
              <a:t>（</a:t>
            </a:r>
            <a:r>
              <a:rPr lang="en-US" altLang="ja-JP" u="sng" dirty="0" smtClean="0"/>
              <a:t>Online to Offline</a:t>
            </a:r>
            <a:r>
              <a:rPr lang="ja-JP" altLang="en-US" u="sng" dirty="0" smtClean="0"/>
              <a:t>）</a:t>
            </a:r>
            <a:endParaRPr lang="en-US" altLang="ja-JP" u="sng" dirty="0" smtClean="0"/>
          </a:p>
          <a:p>
            <a:pPr marL="0" indent="0">
              <a:buNone/>
            </a:pPr>
            <a:r>
              <a:rPr lang="en-US" altLang="ja-JP" sz="1800" dirty="0"/>
              <a:t>	</a:t>
            </a:r>
            <a:r>
              <a:rPr lang="ja-JP" altLang="en-US" sz="1600" dirty="0"/>
              <a:t>実世界からネット上のデジタルコンテンツへダイレクトリンク</a:t>
            </a:r>
            <a:endParaRPr lang="en-US" altLang="ja-JP" sz="1800" dirty="0"/>
          </a:p>
          <a:p>
            <a:pPr lvl="1"/>
            <a:endParaRPr lang="en-US" altLang="ja-JP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71697" y="4131191"/>
            <a:ext cx="3602783" cy="215399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r>
              <a:rPr lang="ja-JP" altLang="en-US" sz="800" dirty="0"/>
              <a:t>出典：総務省 「インターネット検索エンジンの現状と市場規模等に関する調査」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56242" y="3945997"/>
            <a:ext cx="3275173" cy="246177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1000" dirty="0"/>
              <a:t>図</a:t>
            </a:r>
            <a:r>
              <a:rPr lang="en-US" altLang="ja-JP" sz="1000" dirty="0"/>
              <a:t>1</a:t>
            </a:r>
            <a:r>
              <a:rPr lang="ja-JP" altLang="en-US" sz="1000" dirty="0"/>
              <a:t>）検索エンジンがインターネット上で検索可能な情報量</a:t>
            </a:r>
          </a:p>
        </p:txBody>
      </p:sp>
    </p:spTree>
    <p:extLst>
      <p:ext uri="{BB962C8B-B14F-4D97-AF65-F5344CB8AC3E}">
        <p14:creationId xmlns:p14="http://schemas.microsoft.com/office/powerpoint/2010/main" val="22941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O2O</a:t>
            </a:r>
            <a:r>
              <a:rPr kumimoji="1" lang="ja-JP" altLang="en-US" dirty="0" smtClean="0"/>
              <a:t>のイメージ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3" y="1302357"/>
            <a:ext cx="7341405" cy="499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/>
              <a:t>ユーザの実世界での行動や情報を元にデジタルコンテンツへ導く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1" y="2038081"/>
            <a:ext cx="2520280" cy="173777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76" y="2038078"/>
            <a:ext cx="2088232" cy="186474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85762" y="3915720"/>
            <a:ext cx="2771028" cy="307732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1400" dirty="0"/>
              <a:t>ユーザの位置に応じた情報を配信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55502" y="2038078"/>
            <a:ext cx="702766" cy="307732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en-US" altLang="ja-JP" sz="1400" dirty="0"/>
              <a:t>Case. 1</a:t>
            </a:r>
            <a:endParaRPr lang="ja-JP" altLang="en-US" sz="1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806729" y="2038078"/>
            <a:ext cx="702766" cy="307732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en-US" altLang="ja-JP" sz="1400" dirty="0"/>
              <a:t>Case. 2</a:t>
            </a:r>
            <a:endParaRPr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55915" y="3927265"/>
            <a:ext cx="2659620" cy="307732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1400" dirty="0"/>
              <a:t>ポスターのデジタルデータを取得</a:t>
            </a:r>
          </a:p>
        </p:txBody>
      </p:sp>
    </p:spTree>
    <p:extLst>
      <p:ext uri="{BB962C8B-B14F-4D97-AF65-F5344CB8AC3E}">
        <p14:creationId xmlns:p14="http://schemas.microsoft.com/office/powerpoint/2010/main" val="133574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O2O</a:t>
            </a:r>
            <a:r>
              <a:rPr lang="ja-JP" altLang="en-US" dirty="0" smtClean="0"/>
              <a:t>に関する諸</a:t>
            </a:r>
            <a:r>
              <a:rPr kumimoji="1" lang="ja-JP" altLang="en-US" dirty="0" smtClean="0"/>
              <a:t>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3" y="2235647"/>
            <a:ext cx="3960795" cy="2312237"/>
          </a:xfrm>
          <a:ln>
            <a:solidFill>
              <a:schemeClr val="accent6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ja-JP" sz="1800" dirty="0"/>
              <a:t>GPS</a:t>
            </a:r>
            <a:r>
              <a:rPr lang="ja-JP" altLang="en-US" sz="1800" dirty="0"/>
              <a:t>（</a:t>
            </a:r>
            <a:r>
              <a:rPr lang="en-US" altLang="ja-JP" sz="1800" dirty="0"/>
              <a:t>Global Positioning System</a:t>
            </a:r>
            <a:r>
              <a:rPr lang="ja-JP" altLang="en-US" sz="1800" dirty="0"/>
              <a:t>）</a:t>
            </a:r>
            <a:endParaRPr lang="en-US" altLang="ja-JP" sz="1800" dirty="0"/>
          </a:p>
          <a:p>
            <a:pPr lvl="1"/>
            <a:r>
              <a:rPr lang="ja-JP" altLang="en-US" sz="1600" dirty="0"/>
              <a:t>スマートフォンに標準搭載</a:t>
            </a:r>
            <a:endParaRPr lang="en-US" altLang="ja-JP" sz="1600" dirty="0"/>
          </a:p>
          <a:p>
            <a:pPr lvl="1"/>
            <a:r>
              <a:rPr lang="ja-JP" altLang="en-US" sz="1600" dirty="0">
                <a:solidFill>
                  <a:srgbClr val="FF0000"/>
                </a:solidFill>
              </a:rPr>
              <a:t>欠点：屋内では利用できない</a:t>
            </a:r>
            <a:endParaRPr lang="en-US" altLang="ja-JP" sz="1600" dirty="0">
              <a:solidFill>
                <a:srgbClr val="FF0000"/>
              </a:solidFill>
            </a:endParaRPr>
          </a:p>
          <a:p>
            <a:r>
              <a:rPr lang="en-US" altLang="ja-JP" sz="1800" dirty="0" err="1"/>
              <a:t>WiFi</a:t>
            </a:r>
            <a:r>
              <a:rPr lang="ja-JP" altLang="en-US" sz="1800" dirty="0"/>
              <a:t>を使った屋内位置推定技術</a:t>
            </a:r>
            <a:endParaRPr lang="en-US" altLang="ja-JP" sz="1800" dirty="0"/>
          </a:p>
          <a:p>
            <a:pPr lvl="1"/>
            <a:r>
              <a:rPr lang="ja-JP" altLang="en-US" sz="1600" dirty="0"/>
              <a:t>フロアや会場の絶対位置</a:t>
            </a:r>
            <a:endParaRPr lang="en-US" altLang="ja-JP" sz="1600" dirty="0"/>
          </a:p>
          <a:p>
            <a:pPr lvl="1"/>
            <a:r>
              <a:rPr lang="ja-JP" altLang="en-US" sz="1600" dirty="0">
                <a:solidFill>
                  <a:srgbClr val="FF0000"/>
                </a:solidFill>
              </a:rPr>
              <a:t>欠点：事前学習が必要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lvl="1"/>
            <a:r>
              <a:rPr lang="ja-JP" altLang="en-US" sz="1600" dirty="0">
                <a:solidFill>
                  <a:srgbClr val="FF0000"/>
                </a:solidFill>
              </a:rPr>
              <a:t>欠点：導入コスト高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200" y="1812497"/>
            <a:ext cx="2220328" cy="4231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vert="horz" lIns="91399" tIns="45698" rIns="91399" bIns="45698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位置ベースの技術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4570398" y="2235642"/>
            <a:ext cx="3960795" cy="23122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vert="horz" lIns="91399" tIns="45698" rIns="91399" bIns="45698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QR</a:t>
            </a:r>
            <a:r>
              <a:rPr lang="ja-JP" altLang="en-US" sz="1800" dirty="0"/>
              <a:t>コード</a:t>
            </a:r>
            <a:endParaRPr lang="en-US" altLang="ja-JP" sz="1800" dirty="0"/>
          </a:p>
          <a:p>
            <a:pPr lvl="1"/>
            <a:r>
              <a:rPr lang="ja-JP" altLang="en-US" sz="1600" dirty="0"/>
              <a:t>印刷するだけ（導入コスト低）</a:t>
            </a:r>
            <a:endParaRPr lang="en-US" altLang="ja-JP" sz="1600" dirty="0"/>
          </a:p>
          <a:p>
            <a:pPr lvl="1"/>
            <a:r>
              <a:rPr lang="ja-JP" altLang="en-US" sz="1600" dirty="0">
                <a:solidFill>
                  <a:srgbClr val="FF0000"/>
                </a:solidFill>
              </a:rPr>
              <a:t>欠点：読み取りに近接，一度に一人</a:t>
            </a:r>
            <a:endParaRPr lang="en-US" altLang="ja-JP" sz="1600" dirty="0">
              <a:solidFill>
                <a:srgbClr val="FF0000"/>
              </a:solidFill>
            </a:endParaRPr>
          </a:p>
          <a:p>
            <a:r>
              <a:rPr lang="en-US" altLang="ja-JP" sz="1800" dirty="0"/>
              <a:t>NFC</a:t>
            </a:r>
            <a:r>
              <a:rPr lang="ja-JP" altLang="en-US" sz="1800" dirty="0"/>
              <a:t>（</a:t>
            </a:r>
            <a:r>
              <a:rPr lang="en-US" altLang="ja-JP" sz="1800" dirty="0"/>
              <a:t>Near Field Communication</a:t>
            </a:r>
            <a:r>
              <a:rPr lang="ja-JP" altLang="en-US" sz="1800" dirty="0"/>
              <a:t>）</a:t>
            </a:r>
            <a:endParaRPr lang="en-US" altLang="ja-JP" sz="1800" dirty="0"/>
          </a:p>
          <a:p>
            <a:pPr lvl="1"/>
            <a:r>
              <a:rPr lang="ja-JP" altLang="en-US" sz="1600" dirty="0"/>
              <a:t>タッチ操作で読み取り可能</a:t>
            </a:r>
            <a:endParaRPr lang="en-US" altLang="ja-JP" sz="1600" dirty="0"/>
          </a:p>
          <a:p>
            <a:pPr lvl="1"/>
            <a:r>
              <a:rPr lang="ja-JP" altLang="en-US" sz="1600" dirty="0">
                <a:solidFill>
                  <a:srgbClr val="FF0000"/>
                </a:solidFill>
              </a:rPr>
              <a:t>欠点：読み取りに近接，一度に一人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lvl="1"/>
            <a:r>
              <a:rPr lang="ja-JP" altLang="en-US" sz="1600" dirty="0">
                <a:solidFill>
                  <a:srgbClr val="FF0000"/>
                </a:solidFill>
              </a:rPr>
              <a:t>欠点：</a:t>
            </a:r>
            <a:r>
              <a:rPr lang="en-US" altLang="ja-JP" sz="1600" dirty="0">
                <a:solidFill>
                  <a:srgbClr val="FF0000"/>
                </a:solidFill>
              </a:rPr>
              <a:t>iPhone</a:t>
            </a:r>
            <a:r>
              <a:rPr lang="ja-JP" altLang="en-US" sz="1600" dirty="0">
                <a:solidFill>
                  <a:srgbClr val="FF0000"/>
                </a:solidFill>
              </a:rPr>
              <a:t>は非搭載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4570395" y="1812496"/>
            <a:ext cx="2539646" cy="4231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399" tIns="45698" rIns="91399" bIns="45698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メディアベースの技術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457198" y="1193835"/>
            <a:ext cx="6848232" cy="423149"/>
          </a:xfrm>
          <a:prstGeom prst="rect">
            <a:avLst/>
          </a:prstGeom>
          <a:noFill/>
          <a:ln>
            <a:noFill/>
          </a:ln>
        </p:spPr>
        <p:txBody>
          <a:bodyPr vert="horz" lIns="91399" tIns="45698" rIns="91399" bIns="45698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25" indent="0">
              <a:buNone/>
            </a:pPr>
            <a:r>
              <a:rPr lang="ja-JP" altLang="en-US" sz="1800" dirty="0"/>
              <a:t>実世界からインターネット上へのダイレクトリンクを実現する技術</a:t>
            </a:r>
            <a:endParaRPr lang="en-US" altLang="ja-JP" sz="1800" dirty="0"/>
          </a:p>
        </p:txBody>
      </p:sp>
      <p:sp>
        <p:nvSpPr>
          <p:cNvPr id="12" name="テキスト ボックス 11"/>
          <p:cNvSpPr txBox="1"/>
          <p:nvPr/>
        </p:nvSpPr>
        <p:spPr>
          <a:xfrm rot="994592">
            <a:off x="7447648" y="1432340"/>
            <a:ext cx="1211607" cy="369287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kumimoji="1" lang="ja-JP" altLang="en-US" dirty="0" smtClean="0"/>
              <a:t>ココを解決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2"/>
          </p:cNvCxnSpPr>
          <p:nvPr/>
        </p:nvCxnSpPr>
        <p:spPr>
          <a:xfrm flipH="1">
            <a:off x="7305433" y="1793953"/>
            <a:ext cx="695341" cy="1150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12" idx="2"/>
          </p:cNvCxnSpPr>
          <p:nvPr/>
        </p:nvCxnSpPr>
        <p:spPr>
          <a:xfrm flipH="1">
            <a:off x="7420104" y="1793953"/>
            <a:ext cx="580670" cy="2027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50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7237655" y="2395202"/>
            <a:ext cx="1384842" cy="182637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147045" y="2395202"/>
            <a:ext cx="2142485" cy="18263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提案システム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02355"/>
            <a:ext cx="8229600" cy="1920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u="sng" dirty="0" smtClean="0"/>
              <a:t>SNFC</a:t>
            </a:r>
            <a:r>
              <a:rPr lang="ja-JP" altLang="en-US" sz="1600" u="sng" dirty="0"/>
              <a:t>（</a:t>
            </a:r>
            <a:r>
              <a:rPr lang="en-US" altLang="ja-JP" sz="1600" u="sng" dirty="0"/>
              <a:t>Smart Narrow Field Communication</a:t>
            </a:r>
            <a:r>
              <a:rPr lang="ja-JP" altLang="en-US" sz="1600" u="sng" dirty="0"/>
              <a:t>）</a:t>
            </a:r>
            <a:endParaRPr lang="en-US" altLang="ja-JP" sz="1600" u="sng" dirty="0"/>
          </a:p>
          <a:p>
            <a:pPr marL="399868" lvl="1" indent="0">
              <a:buNone/>
            </a:pPr>
            <a:r>
              <a:rPr lang="en-US" altLang="ja-JP" sz="1600" dirty="0" err="1"/>
              <a:t>WiFi</a:t>
            </a:r>
            <a:r>
              <a:rPr lang="ja-JP" altLang="en-US" sz="1600" dirty="0"/>
              <a:t>や</a:t>
            </a:r>
            <a:r>
              <a:rPr lang="en-US" altLang="ja-JP" sz="1600" dirty="0"/>
              <a:t>Bluetooth</a:t>
            </a:r>
            <a:r>
              <a:rPr lang="ja-JP" altLang="en-US" sz="1600" dirty="0"/>
              <a:t>の電波情報を無線タグとして利用するメディアベースの</a:t>
            </a:r>
            <a:r>
              <a:rPr lang="en-US" altLang="ja-JP" sz="1600" dirty="0"/>
              <a:t>O2O</a:t>
            </a:r>
            <a:r>
              <a:rPr lang="ja-JP" altLang="en-US" sz="1600" dirty="0"/>
              <a:t>システム</a:t>
            </a:r>
            <a:endParaRPr lang="en-US" altLang="ja-JP" sz="1600" dirty="0"/>
          </a:p>
          <a:p>
            <a:pPr marL="685488" lvl="1"/>
            <a:endParaRPr lang="en-US" altLang="ja-JP" sz="1600" dirty="0"/>
          </a:p>
          <a:p>
            <a:pPr marL="0" indent="0">
              <a:buNone/>
            </a:pPr>
            <a:r>
              <a:rPr lang="ja-JP" altLang="en-US" sz="1800" dirty="0"/>
              <a:t>タグ情報</a:t>
            </a:r>
            <a:endParaRPr lang="en-US" altLang="ja-JP" sz="1800" dirty="0"/>
          </a:p>
          <a:p>
            <a:pPr lvl="1"/>
            <a:r>
              <a:rPr lang="en-US" altLang="ja-JP" sz="1400" dirty="0"/>
              <a:t>SSID</a:t>
            </a:r>
            <a:r>
              <a:rPr lang="ja-JP" altLang="en-US" sz="1400" dirty="0"/>
              <a:t>（</a:t>
            </a:r>
            <a:r>
              <a:rPr lang="en-US" altLang="ja-JP" sz="1400" dirty="0"/>
              <a:t>Service Set Identifier</a:t>
            </a:r>
            <a:r>
              <a:rPr lang="ja-JP" altLang="en-US" sz="1400" dirty="0"/>
              <a:t>）</a:t>
            </a:r>
            <a:endParaRPr lang="en-US" altLang="ja-JP" sz="1600" dirty="0"/>
          </a:p>
          <a:p>
            <a:pPr lvl="1"/>
            <a:r>
              <a:rPr lang="en-US" altLang="ja-JP" sz="1400" dirty="0"/>
              <a:t>MAC</a:t>
            </a:r>
            <a:r>
              <a:rPr lang="ja-JP" altLang="en-US" sz="1400" dirty="0"/>
              <a:t>アドレス</a:t>
            </a:r>
            <a:endParaRPr lang="en-US" altLang="ja-JP" sz="1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0" name="図 9" descr="ipho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116" y="2574029"/>
            <a:ext cx="584751" cy="1140239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7161805" y="3759911"/>
            <a:ext cx="1528126" cy="461620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1200" dirty="0"/>
              <a:t>スマートフォン</a:t>
            </a:r>
            <a:endParaRPr lang="en-US" altLang="ja-JP" sz="1200" dirty="0"/>
          </a:p>
          <a:p>
            <a:pPr algn="ctr"/>
            <a:r>
              <a:rPr lang="ja-JP" altLang="en-US" sz="1200" dirty="0"/>
              <a:t>（</a:t>
            </a:r>
            <a:r>
              <a:rPr lang="en-US" altLang="ja-JP" sz="1200" dirty="0"/>
              <a:t>iPhone</a:t>
            </a:r>
            <a:r>
              <a:rPr lang="ja-JP" altLang="en-US" sz="1200" dirty="0"/>
              <a:t>，</a:t>
            </a:r>
            <a:r>
              <a:rPr lang="en-US" altLang="ja-JP" sz="1200" dirty="0"/>
              <a:t>Android</a:t>
            </a:r>
            <a:r>
              <a:rPr lang="ja-JP" altLang="en-US" sz="1200" dirty="0"/>
              <a:t>）</a:t>
            </a:r>
          </a:p>
        </p:txBody>
      </p:sp>
      <p:sp>
        <p:nvSpPr>
          <p:cNvPr id="13" name="左矢印 12"/>
          <p:cNvSpPr/>
          <p:nvPr/>
        </p:nvSpPr>
        <p:spPr>
          <a:xfrm>
            <a:off x="6383529" y="3008746"/>
            <a:ext cx="778276" cy="54599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r>
              <a:rPr lang="ja-JP" altLang="en-US" sz="900" dirty="0"/>
              <a:t>スキャン</a:t>
            </a:r>
          </a:p>
        </p:txBody>
      </p:sp>
      <p:pic>
        <p:nvPicPr>
          <p:cNvPr id="14" name="図 13" descr="IMG_0205 のコピー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9560" y="2934910"/>
            <a:ext cx="1152128" cy="40658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281910" y="3789245"/>
            <a:ext cx="799984" cy="276954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en-US" altLang="ja-JP" sz="1200" dirty="0" err="1"/>
              <a:t>WiFi</a:t>
            </a:r>
            <a:r>
              <a:rPr lang="ja-JP" altLang="en-US" sz="1200" dirty="0"/>
              <a:t>機器</a:t>
            </a:r>
          </a:p>
        </p:txBody>
      </p:sp>
      <p:pic>
        <p:nvPicPr>
          <p:cNvPr id="19" name="図 18" descr="IMG_0207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35" y="2922789"/>
            <a:ext cx="648072" cy="716162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4986698" y="3759911"/>
            <a:ext cx="1302828" cy="276954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en-US" altLang="ja-JP" sz="1200" dirty="0"/>
              <a:t>Bluetooth</a:t>
            </a:r>
            <a:r>
              <a:rPr lang="ja-JP" altLang="en-US" sz="1200" dirty="0"/>
              <a:t>機器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4147045" y="2057999"/>
            <a:ext cx="934851" cy="33720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r>
              <a:rPr lang="ja-JP" altLang="en-US" sz="1600" dirty="0"/>
              <a:t>　</a:t>
            </a:r>
            <a:r>
              <a:rPr lang="en-US" altLang="ja-JP" sz="1600" dirty="0"/>
              <a:t>Tag</a:t>
            </a:r>
            <a:endParaRPr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>
            <a:off x="7217994" y="2057999"/>
            <a:ext cx="907513" cy="3372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r>
              <a:rPr lang="ja-JP" altLang="en-US" sz="1600" dirty="0"/>
              <a:t>　</a:t>
            </a:r>
            <a:r>
              <a:rPr lang="en-US" altLang="ja-JP" sz="1600" dirty="0"/>
              <a:t>Reader</a:t>
            </a:r>
            <a:endParaRPr lang="ja-JP" altLang="en-US" sz="1600" dirty="0"/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018265"/>
              </p:ext>
            </p:extLst>
          </p:nvPr>
        </p:nvGraphicFramePr>
        <p:xfrm>
          <a:off x="457200" y="3741408"/>
          <a:ext cx="3290594" cy="1131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980"/>
                <a:gridCol w="881380"/>
                <a:gridCol w="1426234"/>
              </a:tblGrid>
              <a:tr h="262890"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/>
                        <a:t>読み取り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/>
                        <a:t>利用人数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/>
                        <a:t>QR</a:t>
                      </a:r>
                      <a:r>
                        <a:rPr kumimoji="1" lang="ja-JP" altLang="en-US" sz="1100" dirty="0" smtClean="0"/>
                        <a:t>コード</a:t>
                      </a:r>
                      <a:r>
                        <a:rPr kumimoji="1" lang="en-US" altLang="ja-JP" sz="1100" dirty="0" smtClean="0"/>
                        <a:t>/NFC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/>
                        <a:t>近接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/>
                        <a:t>一度に１人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</a:rPr>
                        <a:t>SNFC</a:t>
                      </a:r>
                      <a:endParaRPr kumimoji="1" lang="ja-JP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/>
                        <a:t>電波範囲内</a:t>
                      </a:r>
                      <a:endParaRPr kumimoji="1" lang="en-US" altLang="ja-JP" sz="11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/>
                        <a:t>一度に複数人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457200" y="3335668"/>
            <a:ext cx="1936790" cy="358256"/>
          </a:xfrm>
          <a:prstGeom prst="rect">
            <a:avLst/>
          </a:prstGeom>
        </p:spPr>
        <p:txBody>
          <a:bodyPr vert="horz" lIns="91399" tIns="45698" rIns="91399" bIns="45698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800" dirty="0"/>
              <a:t>従来技術との比較</a:t>
            </a:r>
            <a:endParaRPr lang="en-US" altLang="ja-JP" sz="1400" dirty="0"/>
          </a:p>
        </p:txBody>
      </p:sp>
      <p:pic>
        <p:nvPicPr>
          <p:cNvPr id="28" name="図 27" descr="wa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1096">
            <a:off x="4905248" y="2512885"/>
            <a:ext cx="353289" cy="359070"/>
          </a:xfrm>
          <a:prstGeom prst="rect">
            <a:avLst/>
          </a:prstGeom>
        </p:spPr>
      </p:pic>
      <p:pic>
        <p:nvPicPr>
          <p:cNvPr id="29" name="図 28" descr="wa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1096">
            <a:off x="5918314" y="2841449"/>
            <a:ext cx="353289" cy="35907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054264" y="4283367"/>
            <a:ext cx="1674091" cy="369287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r>
              <a:rPr lang="en-US" altLang="ja-JP" sz="900" dirty="0"/>
              <a:t>Android</a:t>
            </a:r>
            <a:r>
              <a:rPr lang="ja-JP" altLang="en-US" sz="900" dirty="0"/>
              <a:t>：</a:t>
            </a:r>
            <a:r>
              <a:rPr lang="en-US" altLang="ja-JP" sz="900" dirty="0"/>
              <a:t>	</a:t>
            </a:r>
            <a:r>
              <a:rPr lang="en-US" altLang="ja-JP" sz="900" dirty="0" err="1"/>
              <a:t>WiFi</a:t>
            </a:r>
            <a:r>
              <a:rPr lang="ja-JP" altLang="en-US" sz="900" dirty="0"/>
              <a:t>機器がタグ</a:t>
            </a:r>
            <a:endParaRPr lang="en-US" altLang="ja-JP" sz="900" dirty="0"/>
          </a:p>
          <a:p>
            <a:r>
              <a:rPr lang="en-US" altLang="ja-JP" sz="900" dirty="0"/>
              <a:t>iPhone</a:t>
            </a:r>
            <a:r>
              <a:rPr lang="ja-JP" altLang="en-US" sz="900" dirty="0"/>
              <a:t>：</a:t>
            </a:r>
            <a:r>
              <a:rPr lang="en-US" altLang="ja-JP" sz="900" dirty="0"/>
              <a:t>	Bluetooth</a:t>
            </a:r>
            <a:r>
              <a:rPr lang="ja-JP" altLang="en-US" sz="900" dirty="0"/>
              <a:t>機器がタグ</a:t>
            </a:r>
          </a:p>
        </p:txBody>
      </p:sp>
    </p:spTree>
    <p:extLst>
      <p:ext uri="{BB962C8B-B14F-4D97-AF65-F5344CB8AC3E}">
        <p14:creationId xmlns:p14="http://schemas.microsoft.com/office/powerpoint/2010/main" val="271734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SNFC</a:t>
            </a:r>
            <a:r>
              <a:rPr lang="ja-JP" altLang="en-US" dirty="0" smtClean="0"/>
              <a:t>のデータ</a:t>
            </a:r>
            <a:r>
              <a:rPr kumimoji="1" lang="ja-JP" altLang="en-US" dirty="0" smtClean="0"/>
              <a:t>フロー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4" y="1959731"/>
            <a:ext cx="4611405" cy="2470347"/>
          </a:xfrm>
        </p:spPr>
        <p:txBody>
          <a:bodyPr/>
          <a:lstStyle/>
          <a:p>
            <a:r>
              <a:rPr lang="ja-JP" altLang="en-US" sz="1800" u="sng" dirty="0">
                <a:solidFill>
                  <a:schemeClr val="tx2"/>
                </a:solidFill>
              </a:rPr>
              <a:t>タグの登録</a:t>
            </a:r>
            <a:endParaRPr lang="en-US" altLang="ja-JP" sz="1800" u="sng" dirty="0">
              <a:solidFill>
                <a:schemeClr val="tx2"/>
              </a:solidFill>
            </a:endParaRPr>
          </a:p>
          <a:p>
            <a:pPr lvl="1"/>
            <a:r>
              <a:rPr lang="ja-JP" altLang="en-US" sz="1600" dirty="0"/>
              <a:t>タグ情報とコンテンツ</a:t>
            </a:r>
            <a:r>
              <a:rPr lang="en-US" altLang="ja-JP" sz="1600" dirty="0"/>
              <a:t>URL</a:t>
            </a:r>
            <a:r>
              <a:rPr lang="ja-JP" altLang="en-US" sz="1600" dirty="0"/>
              <a:t>を紐付け</a:t>
            </a:r>
            <a:endParaRPr lang="en-US" altLang="ja-JP" sz="1600" dirty="0"/>
          </a:p>
          <a:p>
            <a:pPr lvl="1"/>
            <a:r>
              <a:rPr lang="ja-JP" altLang="en-US" sz="1600" dirty="0"/>
              <a:t>サーバで管理</a:t>
            </a:r>
            <a:endParaRPr lang="en-US" altLang="ja-JP" sz="1600" dirty="0"/>
          </a:p>
          <a:p>
            <a:pPr lvl="1"/>
            <a:endParaRPr lang="en-US" altLang="ja-JP" dirty="0"/>
          </a:p>
          <a:p>
            <a:r>
              <a:rPr lang="ja-JP" altLang="en-US" sz="1800" u="sng" dirty="0">
                <a:solidFill>
                  <a:schemeClr val="tx2"/>
                </a:solidFill>
              </a:rPr>
              <a:t>タグの読み取り</a:t>
            </a:r>
            <a:endParaRPr lang="en-US" altLang="ja-JP" sz="1800" u="sng" dirty="0">
              <a:solidFill>
                <a:schemeClr val="tx2"/>
              </a:solidFill>
            </a:endParaRPr>
          </a:p>
          <a:p>
            <a:pPr lvl="1"/>
            <a:r>
              <a:rPr lang="ja-JP" altLang="en-US" sz="1600" dirty="0"/>
              <a:t>タグ認識可能エリアでアプリ起動</a:t>
            </a:r>
            <a:endParaRPr lang="en-US" altLang="ja-JP" sz="1600" dirty="0"/>
          </a:p>
          <a:p>
            <a:pPr lvl="1"/>
            <a:r>
              <a:rPr lang="ja-JP" altLang="en-US" sz="1600" dirty="0"/>
              <a:t>タグに紐付いたコンテンツの取得</a:t>
            </a:r>
            <a:endParaRPr lang="en-US" altLang="ja-JP" sz="16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 smtClean="0"/>
              <a:t>修士論文試問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71995" y="4751484"/>
            <a:ext cx="2133600" cy="273844"/>
          </a:xfrm>
        </p:spPr>
        <p:txBody>
          <a:bodyPr/>
          <a:lstStyle/>
          <a:p>
            <a:fld id="{9E22AABA-6D4D-A146-9460-130CE135FFC6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57974" y="4504397"/>
            <a:ext cx="1531106" cy="246177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r>
              <a:rPr lang="ja-JP" altLang="en-US" sz="1000" dirty="0"/>
              <a:t>図</a:t>
            </a:r>
            <a:r>
              <a:rPr lang="en-US" altLang="ja-JP" sz="1000" dirty="0"/>
              <a:t>2</a:t>
            </a:r>
            <a:r>
              <a:rPr lang="ja-JP" altLang="en-US" sz="1000" dirty="0"/>
              <a:t>）タグ読み取りの流れ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74787" y="1764613"/>
            <a:ext cx="184583" cy="369287"/>
          </a:xfrm>
          <a:prstGeom prst="rect">
            <a:avLst/>
          </a:prstGeom>
          <a:noFill/>
        </p:spPr>
        <p:txBody>
          <a:bodyPr wrap="none" lIns="91399" tIns="45698" rIns="91399" bIns="45698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57201" y="1324457"/>
            <a:ext cx="3172864" cy="440154"/>
          </a:xfrm>
          <a:prstGeom prst="rect">
            <a:avLst/>
          </a:prstGeom>
        </p:spPr>
        <p:txBody>
          <a:bodyPr vert="horz" lIns="91399" tIns="45698" rIns="91399" bIns="45698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/>
              <a:t>SNFC</a:t>
            </a:r>
            <a:r>
              <a:rPr lang="ja-JP" altLang="en-US" dirty="0" smtClean="0"/>
              <a:t>では２つの動作を行う</a:t>
            </a:r>
            <a:endParaRPr lang="en-US" altLang="ja-JP" dirty="0" smtClean="0"/>
          </a:p>
        </p:txBody>
      </p:sp>
      <p:pic>
        <p:nvPicPr>
          <p:cNvPr id="11" name="図 10" descr="ipho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39" y="768630"/>
            <a:ext cx="311843" cy="608080"/>
          </a:xfrm>
          <a:prstGeom prst="rect">
            <a:avLst/>
          </a:prstGeom>
          <a:effectLst/>
        </p:spPr>
      </p:pic>
      <p:pic>
        <p:nvPicPr>
          <p:cNvPr id="12" name="図 11" descr="a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38" y="692734"/>
            <a:ext cx="389755" cy="608189"/>
          </a:xfrm>
          <a:prstGeom prst="rect">
            <a:avLst/>
          </a:prstGeom>
          <a:effectLst/>
        </p:spPr>
      </p:pic>
      <p:pic>
        <p:nvPicPr>
          <p:cNvPr id="13" name="Picture 2" descr="C:\Users\sonoda\Desktop\研究\picture\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0339" y="768629"/>
            <a:ext cx="566027" cy="59758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6570114" y="1371133"/>
            <a:ext cx="1102553" cy="215399"/>
          </a:xfrm>
          <a:prstGeom prst="rect">
            <a:avLst/>
          </a:prstGeom>
          <a:noFill/>
          <a:effectLst/>
        </p:spPr>
        <p:txBody>
          <a:bodyPr wrap="none" lIns="91399" tIns="45698" rIns="91399" bIns="45698" rtlCol="0">
            <a:spAutoFit/>
          </a:bodyPr>
          <a:lstStyle/>
          <a:p>
            <a:pPr algn="ctr"/>
            <a:r>
              <a:rPr lang="ja-JP" altLang="en-US" sz="800" dirty="0"/>
              <a:t>タグ（</a:t>
            </a:r>
            <a:r>
              <a:rPr lang="en-US" altLang="ja-JP" sz="800" dirty="0" err="1"/>
              <a:t>WiFi</a:t>
            </a:r>
            <a:r>
              <a:rPr lang="en-US" altLang="ja-JP" sz="800" dirty="0"/>
              <a:t>/Bluetooth</a:t>
            </a:r>
            <a:r>
              <a:rPr lang="ja-JP" altLang="en-US" sz="800" dirty="0"/>
              <a:t>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20310" y="1376711"/>
            <a:ext cx="788915" cy="215399"/>
          </a:xfrm>
          <a:prstGeom prst="rect">
            <a:avLst/>
          </a:prstGeom>
          <a:noFill/>
          <a:effectLst/>
        </p:spPr>
        <p:txBody>
          <a:bodyPr wrap="none" lIns="91399" tIns="45698" rIns="91399" bIns="45698" rtlCol="0">
            <a:spAutoFit/>
          </a:bodyPr>
          <a:lstStyle/>
          <a:p>
            <a:pPr algn="ctr"/>
            <a:r>
              <a:rPr lang="ja-JP" altLang="en-US" sz="800" dirty="0"/>
              <a:t>スマートフォン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657145" y="1376711"/>
            <a:ext cx="492360" cy="215399"/>
          </a:xfrm>
          <a:prstGeom prst="rect">
            <a:avLst/>
          </a:prstGeom>
          <a:noFill/>
          <a:effectLst/>
        </p:spPr>
        <p:txBody>
          <a:bodyPr wrap="none" lIns="91399" tIns="45698" rIns="91399" bIns="45698" rtlCol="0">
            <a:spAutoFit/>
          </a:bodyPr>
          <a:lstStyle/>
          <a:p>
            <a:pPr algn="ctr"/>
            <a:r>
              <a:rPr lang="ja-JP" altLang="en-US" sz="800" dirty="0"/>
              <a:t>サーバ</a:t>
            </a:r>
          </a:p>
        </p:txBody>
      </p:sp>
      <p:cxnSp>
        <p:nvCxnSpPr>
          <p:cNvPr id="17" name="直線コネクタ 16"/>
          <p:cNvCxnSpPr>
            <a:stCxn id="14" idx="2"/>
          </p:cNvCxnSpPr>
          <p:nvPr/>
        </p:nvCxnSpPr>
        <p:spPr>
          <a:xfrm>
            <a:off x="7121391" y="1586532"/>
            <a:ext cx="13723" cy="9246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6287553" y="1598092"/>
            <a:ext cx="15811" cy="2428042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16" idx="2"/>
          </p:cNvCxnSpPr>
          <p:nvPr/>
        </p:nvCxnSpPr>
        <p:spPr>
          <a:xfrm>
            <a:off x="7903325" y="1592110"/>
            <a:ext cx="10028" cy="1641853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6303360" y="1878917"/>
            <a:ext cx="820207" cy="14767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四角形吹き出し 20"/>
          <p:cNvSpPr/>
          <p:nvPr/>
        </p:nvSpPr>
        <p:spPr>
          <a:xfrm>
            <a:off x="5228591" y="1535846"/>
            <a:ext cx="774268" cy="393594"/>
          </a:xfrm>
          <a:prstGeom prst="wedgeRectCallout">
            <a:avLst>
              <a:gd name="adj1" fmla="val 88717"/>
              <a:gd name="adj2" fmla="val 34317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アプリ起動</a:t>
            </a:r>
            <a:endParaRPr lang="en-US" altLang="ja-JP" sz="800" dirty="0">
              <a:solidFill>
                <a:schemeClr val="tx1"/>
              </a:solidFill>
            </a:endParaRPr>
          </a:p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スキャン開始</a:t>
            </a:r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6287553" y="2036651"/>
            <a:ext cx="836019" cy="14002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四角形吹き出し 22"/>
          <p:cNvSpPr/>
          <p:nvPr/>
        </p:nvSpPr>
        <p:spPr>
          <a:xfrm>
            <a:off x="5228591" y="2036651"/>
            <a:ext cx="774268" cy="533583"/>
          </a:xfrm>
          <a:prstGeom prst="wedgeRectCallout">
            <a:avLst>
              <a:gd name="adj1" fmla="val 88717"/>
              <a:gd name="adj2" fmla="val -2644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タグ情報取得</a:t>
            </a:r>
            <a:endParaRPr lang="en-US" altLang="ja-JP" sz="800" dirty="0">
              <a:solidFill>
                <a:schemeClr val="tx1"/>
              </a:solidFill>
            </a:endParaRPr>
          </a:p>
          <a:p>
            <a:r>
              <a:rPr lang="ja-JP" altLang="en-US" sz="800" dirty="0">
                <a:solidFill>
                  <a:schemeClr val="tx1"/>
                </a:solidFill>
              </a:rPr>
              <a:t>・</a:t>
            </a:r>
            <a:r>
              <a:rPr lang="en-US" altLang="ja-JP" sz="800" dirty="0">
                <a:solidFill>
                  <a:schemeClr val="tx1"/>
                </a:solidFill>
              </a:rPr>
              <a:t>SSID</a:t>
            </a:r>
          </a:p>
          <a:p>
            <a:r>
              <a:rPr lang="ja-JP" altLang="en-US" sz="800" dirty="0">
                <a:solidFill>
                  <a:schemeClr val="tx1"/>
                </a:solidFill>
              </a:rPr>
              <a:t>・</a:t>
            </a:r>
            <a:r>
              <a:rPr lang="en-US" altLang="ja-JP" sz="800" dirty="0">
                <a:solidFill>
                  <a:schemeClr val="tx1"/>
                </a:solidFill>
              </a:rPr>
              <a:t>MAC</a:t>
            </a:r>
            <a:r>
              <a:rPr lang="ja-JP" altLang="en-US" sz="800" dirty="0">
                <a:solidFill>
                  <a:schemeClr val="tx1"/>
                </a:solidFill>
              </a:rPr>
              <a:t>アドレス</a:t>
            </a:r>
            <a:endParaRPr lang="en-US" altLang="ja-JP" sz="800" dirty="0">
              <a:solidFill>
                <a:schemeClr val="tx1"/>
              </a:solidFill>
            </a:endParaRPr>
          </a:p>
          <a:p>
            <a:r>
              <a:rPr lang="ja-JP" altLang="en-US" sz="800" dirty="0">
                <a:solidFill>
                  <a:schemeClr val="tx1"/>
                </a:solidFill>
              </a:rPr>
              <a:t>・</a:t>
            </a:r>
            <a:r>
              <a:rPr lang="en-US" altLang="ja-JP" sz="800" dirty="0">
                <a:solidFill>
                  <a:schemeClr val="tx1"/>
                </a:solidFill>
              </a:rPr>
              <a:t>RSSI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6303360" y="3296306"/>
            <a:ext cx="1174106" cy="36309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>
            <a:off x="6287549" y="2841433"/>
            <a:ext cx="1625802" cy="1610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四角形吹き出し 25"/>
          <p:cNvSpPr/>
          <p:nvPr/>
        </p:nvSpPr>
        <p:spPr>
          <a:xfrm>
            <a:off x="5228591" y="2672493"/>
            <a:ext cx="774268" cy="337877"/>
          </a:xfrm>
          <a:prstGeom prst="wedgeRectCallout">
            <a:avLst>
              <a:gd name="adj1" fmla="val 86094"/>
              <a:gd name="adj2" fmla="val -57206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スキャン結果</a:t>
            </a:r>
            <a:endParaRPr lang="en-US" altLang="ja-JP" sz="800" dirty="0">
              <a:solidFill>
                <a:schemeClr val="tx1"/>
              </a:solidFill>
            </a:endParaRPr>
          </a:p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アップロード</a:t>
            </a:r>
            <a:endParaRPr lang="en-US" altLang="ja-JP" sz="800" dirty="0">
              <a:solidFill>
                <a:schemeClr val="tx1"/>
              </a:solidFill>
            </a:endParaRPr>
          </a:p>
        </p:txBody>
      </p:sp>
      <p:sp>
        <p:nvSpPr>
          <p:cNvPr id="27" name="四角形吹き出し 26"/>
          <p:cNvSpPr/>
          <p:nvPr/>
        </p:nvSpPr>
        <p:spPr>
          <a:xfrm>
            <a:off x="4972309" y="3195534"/>
            <a:ext cx="1030550" cy="337877"/>
          </a:xfrm>
          <a:prstGeom prst="wedgeRectCallout">
            <a:avLst>
              <a:gd name="adj1" fmla="val 75467"/>
              <a:gd name="adj2" fmla="val -101771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コンテンツ</a:t>
            </a:r>
            <a:r>
              <a:rPr lang="en-US" altLang="ja-JP" sz="800" dirty="0">
                <a:solidFill>
                  <a:schemeClr val="tx1"/>
                </a:solidFill>
              </a:rPr>
              <a:t>URL</a:t>
            </a:r>
            <a:r>
              <a:rPr lang="ja-JP" altLang="en-US" sz="800" dirty="0">
                <a:solidFill>
                  <a:schemeClr val="tx1"/>
                </a:solidFill>
              </a:rPr>
              <a:t>取得</a:t>
            </a:r>
            <a:endParaRPr lang="en-US" altLang="ja-JP" sz="800" dirty="0">
              <a:solidFill>
                <a:schemeClr val="tx1"/>
              </a:solidFill>
            </a:endParaRPr>
          </a:p>
        </p:txBody>
      </p:sp>
      <p:sp>
        <p:nvSpPr>
          <p:cNvPr id="28" name="四角形吹き出し 27"/>
          <p:cNvSpPr/>
          <p:nvPr/>
        </p:nvSpPr>
        <p:spPr>
          <a:xfrm>
            <a:off x="5228591" y="3659400"/>
            <a:ext cx="774268" cy="442390"/>
          </a:xfrm>
          <a:prstGeom prst="wedgeRectCallout">
            <a:avLst>
              <a:gd name="adj1" fmla="val 83318"/>
              <a:gd name="adj2" fmla="val 52596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スマホ上で</a:t>
            </a:r>
            <a:endParaRPr lang="en-US" altLang="ja-JP" sz="800" dirty="0">
              <a:solidFill>
                <a:schemeClr val="tx1"/>
              </a:solidFill>
            </a:endParaRPr>
          </a:p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表示</a:t>
            </a:r>
            <a:endParaRPr lang="en-US" altLang="ja-JP" sz="800" dirty="0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6188841" y="4026625"/>
            <a:ext cx="197423" cy="19742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447084" y="1755734"/>
            <a:ext cx="557082" cy="215399"/>
          </a:xfrm>
          <a:prstGeom prst="rect">
            <a:avLst/>
          </a:prstGeom>
          <a:noFill/>
          <a:effectLst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800" dirty="0"/>
              <a:t>スキャン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507222" y="2086817"/>
            <a:ext cx="380495" cy="215399"/>
          </a:xfrm>
          <a:prstGeom prst="rect">
            <a:avLst/>
          </a:prstGeom>
          <a:noFill/>
          <a:effectLst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800" dirty="0"/>
              <a:t>結果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946266" y="2521616"/>
            <a:ext cx="741476" cy="215399"/>
          </a:xfrm>
          <a:prstGeom prst="rect">
            <a:avLst/>
          </a:prstGeom>
          <a:noFill/>
          <a:effectLst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800" dirty="0"/>
              <a:t>問い合わせ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78661" y="2933227"/>
            <a:ext cx="876326" cy="215399"/>
          </a:xfrm>
          <a:prstGeom prst="rect">
            <a:avLst/>
          </a:prstGeom>
          <a:noFill/>
          <a:effectLst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800" dirty="0"/>
              <a:t>該当コンテンツ</a:t>
            </a:r>
          </a:p>
        </p:txBody>
      </p:sp>
      <p:pic>
        <p:nvPicPr>
          <p:cNvPr id="34" name="図 33" descr="intern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389" y="3477898"/>
            <a:ext cx="1047912" cy="798818"/>
          </a:xfrm>
          <a:prstGeom prst="rect">
            <a:avLst/>
          </a:prstGeom>
          <a:effectLst/>
        </p:spPr>
      </p:pic>
      <p:sp>
        <p:nvSpPr>
          <p:cNvPr id="35" name="テキスト ボックス 34"/>
          <p:cNvSpPr txBox="1"/>
          <p:nvPr/>
        </p:nvSpPr>
        <p:spPr>
          <a:xfrm>
            <a:off x="7526107" y="4276717"/>
            <a:ext cx="774488" cy="215399"/>
          </a:xfrm>
          <a:prstGeom prst="rect">
            <a:avLst/>
          </a:prstGeom>
          <a:noFill/>
          <a:effectLst/>
        </p:spPr>
        <p:txBody>
          <a:bodyPr wrap="none" lIns="91399" tIns="45698" rIns="91399" bIns="45698" rtlCol="0">
            <a:spAutoFit/>
          </a:bodyPr>
          <a:lstStyle/>
          <a:p>
            <a:pPr algn="ctr"/>
            <a:r>
              <a:rPr lang="ja-JP" altLang="en-US" sz="800" dirty="0"/>
              <a:t>インターネット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698416" y="3296308"/>
            <a:ext cx="873392" cy="215399"/>
          </a:xfrm>
          <a:prstGeom prst="rect">
            <a:avLst/>
          </a:prstGeom>
          <a:noFill/>
          <a:effectLst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en-US" altLang="ja-JP" sz="800" dirty="0"/>
              <a:t>URL</a:t>
            </a:r>
            <a:r>
              <a:rPr lang="ja-JP" altLang="en-US" sz="800" dirty="0"/>
              <a:t>にアクセス</a:t>
            </a:r>
          </a:p>
        </p:txBody>
      </p:sp>
      <p:cxnSp>
        <p:nvCxnSpPr>
          <p:cNvPr id="37" name="直線矢印コネクタ 36"/>
          <p:cNvCxnSpPr>
            <a:stCxn id="34" idx="1"/>
            <a:endCxn id="29" idx="6"/>
          </p:cNvCxnSpPr>
          <p:nvPr/>
        </p:nvCxnSpPr>
        <p:spPr>
          <a:xfrm flipH="1">
            <a:off x="6386260" y="3877305"/>
            <a:ext cx="1001129" cy="24802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6779266" y="3982010"/>
            <a:ext cx="493007" cy="215399"/>
          </a:xfrm>
          <a:prstGeom prst="rect">
            <a:avLst/>
          </a:prstGeom>
          <a:noFill/>
          <a:effectLst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800" dirty="0"/>
              <a:t>データ</a:t>
            </a: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6287549" y="2632368"/>
            <a:ext cx="1639527" cy="2090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6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実証実験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5838" y="2839161"/>
            <a:ext cx="3456708" cy="1795414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400" dirty="0"/>
              <a:t>開催日：</a:t>
            </a:r>
            <a:r>
              <a:rPr lang="en-US" altLang="ja-JP" sz="1400" dirty="0"/>
              <a:t>	2013</a:t>
            </a:r>
            <a:r>
              <a:rPr lang="ja-JP" altLang="en-US" sz="1400" dirty="0"/>
              <a:t>年</a:t>
            </a:r>
            <a:r>
              <a:rPr lang="en-US" altLang="ja-JP" sz="1400" dirty="0"/>
              <a:t>11</a:t>
            </a:r>
            <a:r>
              <a:rPr lang="ja-JP" altLang="en-US" sz="1400" dirty="0"/>
              <a:t>月</a:t>
            </a:r>
            <a:r>
              <a:rPr lang="en-US" altLang="ja-JP" sz="1400" dirty="0"/>
              <a:t>23</a:t>
            </a:r>
            <a:r>
              <a:rPr lang="ja-JP" altLang="en-US" sz="1400" dirty="0"/>
              <a:t>日，</a:t>
            </a:r>
            <a:r>
              <a:rPr lang="en-US" altLang="ja-JP" sz="1400" dirty="0"/>
              <a:t>24</a:t>
            </a:r>
            <a:r>
              <a:rPr lang="ja-JP" altLang="en-US" sz="1400" dirty="0"/>
              <a:t>日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 dirty="0"/>
              <a:t>会場：</a:t>
            </a:r>
            <a:r>
              <a:rPr lang="en-US" altLang="ja-JP" sz="1400" dirty="0"/>
              <a:t>		</a:t>
            </a:r>
            <a:r>
              <a:rPr lang="ja-JP" altLang="en-US" sz="1400" dirty="0"/>
              <a:t>センターゾーン，センター</a:t>
            </a:r>
            <a:r>
              <a:rPr lang="en-US" altLang="ja-JP" sz="1400" dirty="0"/>
              <a:t>2</a:t>
            </a:r>
            <a:r>
              <a:rPr lang="ja-JP" altLang="en-US" sz="1400" dirty="0"/>
              <a:t>号館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 dirty="0"/>
              <a:t>教室企画：</a:t>
            </a:r>
            <a:r>
              <a:rPr lang="en-US" altLang="ja-JP" sz="1400" dirty="0"/>
              <a:t>		</a:t>
            </a:r>
            <a:r>
              <a:rPr lang="ja-JP" altLang="en-US" sz="1400" dirty="0"/>
              <a:t>約</a:t>
            </a:r>
            <a:r>
              <a:rPr lang="en-US" altLang="ja-JP" sz="1400" dirty="0"/>
              <a:t>40</a:t>
            </a:r>
            <a:r>
              <a:rPr lang="ja-JP" altLang="en-US" sz="1400" dirty="0"/>
              <a:t>団体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 dirty="0"/>
              <a:t>テント企画：</a:t>
            </a:r>
            <a:r>
              <a:rPr lang="en-US" altLang="ja-JP" sz="1400" dirty="0"/>
              <a:t>		</a:t>
            </a:r>
            <a:r>
              <a:rPr lang="ja-JP" altLang="en-US" sz="1400" dirty="0"/>
              <a:t>約</a:t>
            </a:r>
            <a:r>
              <a:rPr lang="en-US" altLang="ja-JP" sz="1400" dirty="0"/>
              <a:t>200</a:t>
            </a:r>
            <a:r>
              <a:rPr lang="ja-JP" altLang="en-US" sz="1400" dirty="0"/>
              <a:t>団体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 dirty="0"/>
              <a:t>ステージ：</a:t>
            </a:r>
            <a:r>
              <a:rPr lang="en-US" altLang="ja-JP" sz="1400" dirty="0"/>
              <a:t>		</a:t>
            </a:r>
            <a:r>
              <a:rPr lang="ja-JP" altLang="en-US" sz="1400" dirty="0"/>
              <a:t>メイン，イースト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 dirty="0"/>
              <a:t>対象端末</a:t>
            </a:r>
            <a:r>
              <a:rPr lang="en-US" altLang="ja-JP" sz="1400" dirty="0"/>
              <a:t>:		Android/</a:t>
            </a:r>
            <a:r>
              <a:rPr lang="en-US" altLang="ja-JP" sz="1400" dirty="0" err="1"/>
              <a:t>iOS</a:t>
            </a:r>
            <a:endParaRPr lang="en-US" altLang="ja-JP" sz="1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440642" y="4465326"/>
            <a:ext cx="2225124" cy="246177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1000" dirty="0"/>
              <a:t>図</a:t>
            </a:r>
            <a:r>
              <a:rPr lang="en-US" altLang="ja-JP" sz="1000" dirty="0"/>
              <a:t>3</a:t>
            </a:r>
            <a:r>
              <a:rPr lang="ja-JP" altLang="en-US" sz="1000" dirty="0"/>
              <a:t>）九大祭の様子（センターゾーン）</a:t>
            </a:r>
          </a:p>
        </p:txBody>
      </p:sp>
      <p:pic>
        <p:nvPicPr>
          <p:cNvPr id="10" name="図 9" descr="2013-11-23 13.49.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25" y="2289464"/>
            <a:ext cx="3765557" cy="2129333"/>
          </a:xfrm>
          <a:prstGeom prst="rect">
            <a:avLst/>
          </a:prstGeom>
        </p:spPr>
      </p:pic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457203" y="1166090"/>
            <a:ext cx="6343073" cy="1031010"/>
          </a:xfrm>
          <a:prstGeom prst="rect">
            <a:avLst/>
          </a:prstGeom>
        </p:spPr>
        <p:txBody>
          <a:bodyPr vert="horz" lIns="91399" tIns="45698" rIns="91399" bIns="45698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九大祭での</a:t>
            </a:r>
            <a:r>
              <a:rPr lang="en-US" altLang="ja-JP" dirty="0" smtClean="0"/>
              <a:t>SNFC</a:t>
            </a:r>
            <a:r>
              <a:rPr lang="ja-JP" altLang="en-US" dirty="0" smtClean="0"/>
              <a:t>実証実験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sz="1800" dirty="0"/>
              <a:t>	</a:t>
            </a:r>
            <a:r>
              <a:rPr lang="ja-JP" altLang="en-US" sz="1800" dirty="0">
                <a:solidFill>
                  <a:srgbClr val="FF0000"/>
                </a:solidFill>
              </a:rPr>
              <a:t>目的</a:t>
            </a:r>
            <a:r>
              <a:rPr lang="ja-JP" altLang="en-US" sz="1800" dirty="0"/>
              <a:t>：</a:t>
            </a:r>
            <a:r>
              <a:rPr lang="en-US" altLang="ja-JP" sz="1800" dirty="0"/>
              <a:t>	</a:t>
            </a:r>
            <a:r>
              <a:rPr lang="ja-JP" altLang="en-US" sz="1800" dirty="0"/>
              <a:t>実環境で動作させ，</a:t>
            </a:r>
            <a:r>
              <a:rPr lang="en-US" altLang="ja-JP" sz="1800" dirty="0"/>
              <a:t>SNFC</a:t>
            </a:r>
            <a:r>
              <a:rPr lang="ja-JP" altLang="en-US" sz="1800" dirty="0"/>
              <a:t>の実現可能性を示す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			</a:t>
            </a:r>
            <a:r>
              <a:rPr lang="ja-JP" altLang="en-US" sz="1800" dirty="0"/>
              <a:t>ユーザ利用データの収集，及び分析</a:t>
            </a:r>
            <a:endParaRPr lang="en-US" altLang="ja-JP" sz="1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45883" y="2469829"/>
            <a:ext cx="1107913" cy="3692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lIns="91399" tIns="45698" rIns="91399" bIns="45698" rtlCol="0">
            <a:spAutoFit/>
          </a:bodyPr>
          <a:lstStyle/>
          <a:p>
            <a:pPr algn="ctr"/>
            <a:r>
              <a:rPr lang="ja-JP" altLang="en-US" dirty="0" smtClean="0"/>
              <a:t>実験環境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119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使用した</a:t>
            </a:r>
            <a:r>
              <a:rPr kumimoji="1" lang="ja-JP" altLang="en-US" dirty="0" smtClean="0"/>
              <a:t>タグ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4" y="1302359"/>
            <a:ext cx="4180343" cy="3315827"/>
          </a:xfrm>
        </p:spPr>
        <p:txBody>
          <a:bodyPr>
            <a:noAutofit/>
          </a:bodyPr>
          <a:lstStyle/>
          <a:p>
            <a:r>
              <a:rPr lang="ja-JP" altLang="en-US" u="sng" dirty="0" smtClean="0"/>
              <a:t>学内無線</a:t>
            </a:r>
            <a:r>
              <a:rPr lang="en-US" altLang="ja-JP" u="sng" dirty="0" smtClean="0"/>
              <a:t>LAN</a:t>
            </a:r>
            <a:r>
              <a:rPr lang="ja-JP" altLang="en-US" u="sng" dirty="0" smtClean="0"/>
              <a:t>（</a:t>
            </a:r>
            <a:r>
              <a:rPr lang="en-US" altLang="ja-JP" u="sng" dirty="0" err="1" smtClean="0"/>
              <a:t>kitenet</a:t>
            </a:r>
            <a:r>
              <a:rPr lang="ja-JP" altLang="en-US" u="sng" dirty="0" smtClean="0"/>
              <a:t>）</a:t>
            </a:r>
            <a:endParaRPr lang="en-US" altLang="ja-JP" u="sng" dirty="0" smtClean="0"/>
          </a:p>
          <a:p>
            <a:pPr marL="456992" lvl="1" indent="0">
              <a:buNone/>
            </a:pPr>
            <a:r>
              <a:rPr lang="ja-JP" altLang="en-US" sz="1400" dirty="0"/>
              <a:t>ほぼ全ての教室に設置</a:t>
            </a:r>
            <a:endParaRPr lang="en-US" altLang="ja-JP" sz="1400" dirty="0"/>
          </a:p>
          <a:p>
            <a:pPr marL="456992" lvl="1" indent="0">
              <a:buNone/>
            </a:pPr>
            <a:endParaRPr kumimoji="1" lang="en-US" altLang="ja-JP" dirty="0" smtClean="0"/>
          </a:p>
          <a:p>
            <a:r>
              <a:rPr lang="en-US" altLang="ja-JP" u="sng" dirty="0" err="1" smtClean="0"/>
              <a:t>WiFi</a:t>
            </a:r>
            <a:r>
              <a:rPr lang="en-US" altLang="ja-JP" u="sng" dirty="0" smtClean="0"/>
              <a:t>-BLE-Tag</a:t>
            </a:r>
          </a:p>
          <a:p>
            <a:pPr lvl="1"/>
            <a:r>
              <a:rPr lang="en-US" altLang="ja-JP" sz="1400" dirty="0" err="1"/>
              <a:t>WiFi</a:t>
            </a:r>
            <a:r>
              <a:rPr lang="ja-JP" altLang="en-US" sz="1400" dirty="0"/>
              <a:t>，</a:t>
            </a:r>
            <a:r>
              <a:rPr lang="en-US" altLang="ja-JP" sz="1400" dirty="0"/>
              <a:t>Bluetooth</a:t>
            </a:r>
            <a:r>
              <a:rPr lang="ja-JP" altLang="en-US" sz="1400" dirty="0"/>
              <a:t>の両電波を発信</a:t>
            </a:r>
            <a:endParaRPr lang="en-US" altLang="ja-JP" sz="1400" dirty="0"/>
          </a:p>
          <a:p>
            <a:pPr lvl="1"/>
            <a:r>
              <a:rPr lang="en-US" altLang="ja-JP" sz="1400" dirty="0"/>
              <a:t>45mm × 65mm × 25mm</a:t>
            </a:r>
            <a:r>
              <a:rPr lang="ja-JP" altLang="en-US" sz="1400" dirty="0"/>
              <a:t> と小型</a:t>
            </a:r>
            <a:endParaRPr lang="en-US" altLang="ja-JP" sz="1400" dirty="0"/>
          </a:p>
          <a:p>
            <a:pPr lvl="1"/>
            <a:r>
              <a:rPr lang="en-US" altLang="ja-JP" sz="1400" dirty="0" err="1"/>
              <a:t>WiFi</a:t>
            </a:r>
            <a:r>
              <a:rPr lang="ja-JP" altLang="en-US" sz="1400" dirty="0"/>
              <a:t>：</a:t>
            </a:r>
            <a:r>
              <a:rPr lang="en-US" altLang="ja-JP" sz="1400" dirty="0"/>
              <a:t>	</a:t>
            </a:r>
            <a:r>
              <a:rPr lang="en-US" altLang="ja-JP" sz="1400" dirty="0" err="1"/>
              <a:t>Gainspan</a:t>
            </a:r>
            <a:r>
              <a:rPr lang="en-US" altLang="ja-JP" sz="1400" dirty="0"/>
              <a:t> GS1011MEPS</a:t>
            </a:r>
          </a:p>
          <a:p>
            <a:pPr lvl="1"/>
            <a:r>
              <a:rPr lang="en-US" altLang="ja-JP" sz="1400" dirty="0"/>
              <a:t>Bluetooth</a:t>
            </a:r>
            <a:r>
              <a:rPr lang="ja-JP" altLang="en-US" sz="1400" dirty="0"/>
              <a:t>：</a:t>
            </a:r>
            <a:r>
              <a:rPr lang="en-US" altLang="ja-JP" sz="1400" dirty="0"/>
              <a:t>	</a:t>
            </a:r>
            <a:r>
              <a:rPr lang="en-US" altLang="ja-JP" sz="1400" dirty="0" err="1"/>
              <a:t>Bluegiga</a:t>
            </a:r>
            <a:r>
              <a:rPr lang="en-US" altLang="ja-JP" sz="1400" dirty="0"/>
              <a:t> BLE112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sz="1600" dirty="0"/>
              <a:t>会場の全域をカバーするように配置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	⇒</a:t>
            </a:r>
            <a:r>
              <a:rPr lang="ja-JP" altLang="en-US" sz="1400" dirty="0"/>
              <a:t>ユーザのコンテンツ取得のストレスを減らす</a:t>
            </a:r>
            <a:endParaRPr lang="en-US" altLang="ja-JP" sz="1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E595-BF02-574E-9083-D3B5DDB8AD00}" type="datetime1">
              <a:rPr kumimoji="1" lang="ja-JP" altLang="en-US" smtClean="0"/>
              <a:t>2014/02/27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修士論文試問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2AABA-6D4D-A146-9460-130CE135FFC6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19" name="図 18" descr="IMG_037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19" y="2253149"/>
            <a:ext cx="2804569" cy="210342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6043310" y="4338143"/>
            <a:ext cx="1218699" cy="246177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1000" dirty="0"/>
              <a:t>図</a:t>
            </a:r>
            <a:r>
              <a:rPr lang="en-US" altLang="ja-JP" sz="1000" dirty="0"/>
              <a:t>4</a:t>
            </a:r>
            <a:r>
              <a:rPr lang="ja-JP" altLang="en-US" sz="1000" dirty="0"/>
              <a:t>）</a:t>
            </a:r>
            <a:r>
              <a:rPr lang="en-US" altLang="ja-JP" sz="1000" dirty="0" err="1"/>
              <a:t>WiFi</a:t>
            </a:r>
            <a:r>
              <a:rPr lang="en-US" altLang="ja-JP" sz="1000" dirty="0"/>
              <a:t>-BLE-Tag</a:t>
            </a:r>
            <a:endParaRPr lang="ja-JP" altLang="en-US" sz="1000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09099"/>
              </p:ext>
            </p:extLst>
          </p:nvPr>
        </p:nvGraphicFramePr>
        <p:xfrm>
          <a:off x="4133277" y="966933"/>
          <a:ext cx="4378286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2722"/>
                <a:gridCol w="1572724"/>
                <a:gridCol w="16628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/>
                        <a:t>WiFi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Bluetooth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屋内（教室）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/>
                        <a:t>kitenet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/>
                        <a:t>WiFi</a:t>
                      </a:r>
                      <a:r>
                        <a:rPr kumimoji="1" lang="en-US" altLang="ja-JP" sz="1200" dirty="0" smtClean="0"/>
                        <a:t>-BLE-Tag</a:t>
                      </a:r>
                      <a:r>
                        <a:rPr kumimoji="1" lang="ja-JP" altLang="en-US" sz="1200" dirty="0" smtClean="0"/>
                        <a:t>（</a:t>
                      </a:r>
                      <a:r>
                        <a:rPr kumimoji="1" lang="en-US" altLang="ja-JP" sz="1200" dirty="0" smtClean="0"/>
                        <a:t>16</a:t>
                      </a:r>
                      <a:r>
                        <a:rPr kumimoji="1" lang="ja-JP" altLang="en-US" sz="1200" dirty="0" smtClean="0"/>
                        <a:t>個）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屋外（テント）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/>
                        <a:t>WiFi</a:t>
                      </a:r>
                      <a:r>
                        <a:rPr kumimoji="1" lang="en-US" altLang="ja-JP" sz="1200" dirty="0" smtClean="0"/>
                        <a:t>-BLE-Tag</a:t>
                      </a:r>
                      <a:r>
                        <a:rPr kumimoji="1" lang="ja-JP" altLang="en-US" sz="1200" dirty="0" smtClean="0"/>
                        <a:t>（</a:t>
                      </a:r>
                      <a:r>
                        <a:rPr kumimoji="1" lang="en-US" altLang="ja-JP" sz="1200" dirty="0" smtClean="0"/>
                        <a:t>9</a:t>
                      </a:r>
                      <a:r>
                        <a:rPr kumimoji="1" lang="ja-JP" altLang="en-US" sz="1200" dirty="0" smtClean="0"/>
                        <a:t>個）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err="1" smtClean="0"/>
                        <a:t>WiFi</a:t>
                      </a:r>
                      <a:r>
                        <a:rPr kumimoji="1" lang="en-US" altLang="ja-JP" sz="1200" dirty="0" smtClean="0"/>
                        <a:t>-BLE-Tag</a:t>
                      </a:r>
                      <a:r>
                        <a:rPr kumimoji="1" lang="ja-JP" altLang="en-US" sz="1200" dirty="0" smtClean="0"/>
                        <a:t>（</a:t>
                      </a:r>
                      <a:r>
                        <a:rPr kumimoji="1" lang="en-US" altLang="ja-JP" sz="1200" dirty="0" smtClean="0"/>
                        <a:t>9</a:t>
                      </a:r>
                      <a:r>
                        <a:rPr kumimoji="1" lang="ja-JP" altLang="en-US" sz="1200" dirty="0" smtClean="0"/>
                        <a:t>個）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4070470" y="692730"/>
            <a:ext cx="1639275" cy="246177"/>
          </a:xfrm>
          <a:prstGeom prst="rect">
            <a:avLst/>
          </a:prstGeom>
          <a:noFill/>
        </p:spPr>
        <p:txBody>
          <a:bodyPr wrap="square" lIns="91399" tIns="45698" rIns="91399" bIns="45698" rtlCol="0">
            <a:spAutoFit/>
          </a:bodyPr>
          <a:lstStyle/>
          <a:p>
            <a:pPr algn="ctr"/>
            <a:r>
              <a:rPr lang="ja-JP" altLang="en-US" sz="1000" dirty="0"/>
              <a:t>表</a:t>
            </a:r>
            <a:r>
              <a:rPr lang="en-US" altLang="ja-JP" sz="1000" dirty="0"/>
              <a:t>1</a:t>
            </a:r>
            <a:r>
              <a:rPr lang="ja-JP" altLang="en-US" sz="1000" dirty="0"/>
              <a:t>）タグの種類と導入数</a:t>
            </a:r>
          </a:p>
        </p:txBody>
      </p:sp>
    </p:spTree>
    <p:extLst>
      <p:ext uri="{BB962C8B-B14F-4D97-AF65-F5344CB8AC3E}">
        <p14:creationId xmlns:p14="http://schemas.microsoft.com/office/powerpoint/2010/main" val="1376897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1420</Words>
  <Application>Microsoft Macintosh PowerPoint</Application>
  <PresentationFormat>画面に合わせる (16:9)</PresentationFormat>
  <Paragraphs>498</Paragraphs>
  <Slides>20</Slides>
  <Notes>4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2" baseType="lpstr">
      <vt:lpstr>ホワイト</vt:lpstr>
      <vt:lpstr>ワークシート</vt:lpstr>
      <vt:lpstr>WiFiやBluetoothを用いたスマート無線タグシステム SNFC（Smart Narrow Field Communication）に関する研究</vt:lpstr>
      <vt:lpstr>目次</vt:lpstr>
      <vt:lpstr>背景</vt:lpstr>
      <vt:lpstr>O2Oのイメージ</vt:lpstr>
      <vt:lpstr>O2Oに関する諸技術</vt:lpstr>
      <vt:lpstr>提案システム</vt:lpstr>
      <vt:lpstr>SNFCのデータフロー</vt:lpstr>
      <vt:lpstr>実証実験</vt:lpstr>
      <vt:lpstr>使用したタグ</vt:lpstr>
      <vt:lpstr>アプリケーション</vt:lpstr>
      <vt:lpstr>実験結果・評価</vt:lpstr>
      <vt:lpstr>スキャンデータのマッピング</vt:lpstr>
      <vt:lpstr>優位度</vt:lpstr>
      <vt:lpstr>まとめ</vt:lpstr>
      <vt:lpstr>PowerPoint プレゼンテーション</vt:lpstr>
      <vt:lpstr>PowerPoint プレゼンテーション</vt:lpstr>
      <vt:lpstr>PowerPoint プレゼンテーション</vt:lpstr>
      <vt:lpstr>NFCを用いたO2O事業</vt:lpstr>
      <vt:lpstr>位置情報を用いたO2O事業</vt:lpstr>
      <vt:lpstr>iBeacon</vt:lpstr>
    </vt:vector>
  </TitlesOfParts>
  <Company>九州大学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WiFiやBluetoothを用いたスマート無線タグシステム SNFC（Smart Narrow Field Communication）に関する研究</dc:title>
  <dc:creator>園田 侑輝</dc:creator>
  <cp:lastModifiedBy>園田 侑輝</cp:lastModifiedBy>
  <cp:revision>93</cp:revision>
  <cp:lastPrinted>2014-02-24T06:20:44Z</cp:lastPrinted>
  <dcterms:created xsi:type="dcterms:W3CDTF">2014-02-17T08:58:14Z</dcterms:created>
  <dcterms:modified xsi:type="dcterms:W3CDTF">2014-02-27T05:00:14Z</dcterms:modified>
</cp:coreProperties>
</file>